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5_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3D_3229BF3C.xml" ContentType="application/vnd.ms-powerpoint.comments+xml"/>
  <Override PartName="/ppt/notesSlides/notesSlide17.xml" ContentType="application/vnd.openxmlformats-officedocument.presentationml.notesSlide+xml"/>
  <Override PartName="/ppt/comments/modernComment_10A_0.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40_6D6F3590.xml" ContentType="application/vnd.ms-powerpoint.comments+xml"/>
  <Override PartName="/ppt/notesSlides/notesSlide20.xml" ContentType="application/vnd.openxmlformats-officedocument.presentationml.notesSlide+xml"/>
  <Override PartName="/ppt/comments/modernComment_10D_0.xml" ContentType="application/vnd.ms-powerpoint.comments+xml"/>
  <Override PartName="/ppt/notesSlides/notesSlide21.xml" ContentType="application/vnd.openxmlformats-officedocument.presentationml.notesSlide+xml"/>
  <Override PartName="/ppt/comments/modernComment_13F_4DAE30B8.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5"/>
  </p:notesMasterIdLst>
  <p:sldIdLst>
    <p:sldId id="256" r:id="rId2"/>
    <p:sldId id="258" r:id="rId3"/>
    <p:sldId id="259" r:id="rId4"/>
    <p:sldId id="260" r:id="rId5"/>
    <p:sldId id="261" r:id="rId6"/>
    <p:sldId id="313" r:id="rId7"/>
    <p:sldId id="262" r:id="rId8"/>
    <p:sldId id="263" r:id="rId9"/>
    <p:sldId id="281" r:id="rId10"/>
    <p:sldId id="314" r:id="rId11"/>
    <p:sldId id="271" r:id="rId12"/>
    <p:sldId id="264" r:id="rId13"/>
    <p:sldId id="322" r:id="rId14"/>
    <p:sldId id="315" r:id="rId15"/>
    <p:sldId id="316" r:id="rId16"/>
    <p:sldId id="317" r:id="rId17"/>
    <p:sldId id="266" r:id="rId18"/>
    <p:sldId id="318" r:id="rId19"/>
    <p:sldId id="320" r:id="rId20"/>
    <p:sldId id="269" r:id="rId21"/>
    <p:sldId id="319" r:id="rId22"/>
    <p:sldId id="272" r:id="rId23"/>
    <p:sldId id="294" r:id="rId24"/>
  </p:sldIdLst>
  <p:sldSz cx="9144000" cy="5143500" type="screen16x9"/>
  <p:notesSz cx="6858000" cy="9144000"/>
  <p:embeddedFontLst>
    <p:embeddedFont>
      <p:font typeface="Bebas Neue" panose="020B0606020202050201" pitchFamily="34" charset="0"/>
      <p:regular r:id="rId26"/>
    </p:embeddedFont>
    <p:embeddedFont>
      <p:font typeface="Georgia" panose="02040502050405020303" pitchFamily="18" charset="0"/>
      <p:regular r:id="rId27"/>
      <p:bold r:id="rId28"/>
      <p:italic r:id="rId29"/>
      <p:boldItalic r:id="rId30"/>
    </p:embeddedFont>
    <p:embeddedFont>
      <p:font typeface="Oswald" panose="00000500000000000000" pitchFamily="2" charset="0"/>
      <p:regular r:id="rId31"/>
      <p:bold r:id="rId32"/>
    </p:embeddedFont>
    <p:embeddedFont>
      <p:font typeface="Oswald Light" panose="00000400000000000000" pitchFamily="2" charset="0"/>
      <p:regular r:id="rId33"/>
      <p:bold r:id="rId34"/>
    </p:embeddedFont>
    <p:embeddedFont>
      <p:font typeface="Oswald Medium" panose="00000600000000000000" pitchFamily="2" charset="0"/>
      <p:regular r:id="rId35"/>
      <p:bold r:id="rId36"/>
    </p:embeddedFont>
    <p:embeddedFont>
      <p:font typeface="Raleway Medium"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302550-A60A-EF2F-A360-0DAAB2166B97}" name="Dalila Islas Sanchez" initials="DIS" userId="S::ppxdi1@nottingham.ac.uk::c4c8b8a5-5219-4325-8b6a-2a7d36c847ff" providerId="AD"/>
  <p188:author id="{4B70A251-8721-BEF8-F41A-90E592DA41AD}" name="Divyansh Oze" initials="DO" userId="S::ppxdo1@nottingham.ac.uk::7a5212a3-3b59-4bb9-b8ae-bbb3cbc07b6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CA7372"/>
    <a:srgbClr val="C7C7C7"/>
    <a:srgbClr val="CA1817"/>
    <a:srgbClr val="191919"/>
    <a:srgbClr val="D40D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700BF0-E4D2-8AD8-41A4-35BC2E65C50A}" v="25" dt="2022-05-17T01:24:04.428"/>
    <p1510:client id="{384BB591-6EAA-AD73-56A1-2487D7545DA8}" v="328" dt="2022-05-16T16:38:01.208"/>
    <p1510:client id="{38FD88E3-D928-772D-55A9-98AC54AD2367}" v="235" vWet="236" dt="2022-05-16T16:47:52.252"/>
    <p1510:client id="{3DA3471E-4C62-B896-83AD-BE243C92238E}" v="605" dt="2022-05-16T20:01:16.972"/>
    <p1510:client id="{46DCDF5C-A630-40F0-90E5-AF4C36E12A06}" v="386" dt="2022-05-16T15:58:48.427"/>
    <p1510:client id="{4BB3070C-ADBF-A2E3-90BD-487F5B709D00}" v="14" dt="2022-05-17T02:26:12.459"/>
    <p1510:client id="{849EAFFA-3ED8-8A15-85D4-4BA7652C583B}" v="54" dt="2022-05-16T12:54:34.267"/>
    <p1510:client id="{880FBE8E-B6FE-254A-A33F-806DBE6CEE28}" v="1338" dt="2022-05-17T08:21:42.164"/>
    <p1510:client id="{8A76DD30-4CE5-BE06-D3DD-DC6A20EECC87}" v="258" dt="2022-05-17T08:25:18.885"/>
    <p1510:client id="{BC6C2DAF-4430-02B8-2D30-1674E347FE25}" v="54" dt="2022-05-16T18:42:18.648"/>
    <p1510:client id="{DD958DCA-6DAF-38A4-E50F-157C09086D09}" v="8" dt="2022-05-16T14:52:13.997"/>
    <p1510:client id="{DF013B65-4743-26AB-F4A0-63BFEFC05435}" v="139" dt="2022-05-16T23:40:41.549"/>
    <p1510:client id="{E688815E-AE01-1531-1740-6840A81E8FDD}" v="319" dt="2022-05-17T01:17:03.149"/>
    <p1510:client id="{FB241DEF-70D7-D2FA-7BB0-49E3BC927C6D}" v="816" dt="2022-05-17T02:22:13.835"/>
  </p1510:revLst>
</p1510:revInfo>
</file>

<file path=ppt/tableStyles.xml><?xml version="1.0" encoding="utf-8"?>
<a:tblStyleLst xmlns:a="http://schemas.openxmlformats.org/drawingml/2006/main" def="{30CC797C-40F5-4DB3-BE61-A39805509D49}">
  <a:tblStyle styleId="{30CC797C-40F5-4DB3-BE61-A39805509D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6_0.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479625984251969"/>
          <c:y val="0.26720226377952749"/>
          <c:w val="0.48207414698162732"/>
          <c:h val="0.72311122047244092"/>
        </c:manualLayout>
      </c:layout>
      <c:doughnutChart>
        <c:varyColors val="1"/>
        <c:ser>
          <c:idx val="0"/>
          <c:order val="0"/>
          <c:tx>
            <c:strRef>
              <c:f>Sheet1!$B$1</c:f>
              <c:strCache>
                <c:ptCount val="1"/>
                <c:pt idx="0">
                  <c:v>Sales</c:v>
                </c:pt>
              </c:strCache>
            </c:strRef>
          </c:tx>
          <c:dPt>
            <c:idx val="0"/>
            <c:bubble3D val="0"/>
            <c:spPr>
              <a:solidFill>
                <a:srgbClr val="D40D0E"/>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6EBD-8E49-8756-E9EE7B02F37F}"/>
              </c:ext>
            </c:extLst>
          </c:dPt>
          <c:dPt>
            <c:idx val="1"/>
            <c:bubble3D val="0"/>
            <c:spPr>
              <a:solidFill>
                <a:schemeClr val="tx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6EBD-8E49-8756-E9EE7B02F37F}"/>
              </c:ext>
            </c:extLst>
          </c:dPt>
          <c:dLbls>
            <c:delete val="1"/>
          </c:dLbls>
          <c:cat>
            <c:strRef>
              <c:f>Sheet1!$A$2:$A$3</c:f>
              <c:strCache>
                <c:ptCount val="2"/>
                <c:pt idx="0">
                  <c:v>1st Qtr</c:v>
                </c:pt>
                <c:pt idx="1">
                  <c:v>2nd Qtr</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0-6EBD-8E49-8756-E9EE7B02F37F}"/>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5_0.xml><?xml version="1.0" encoding="utf-8"?>
<p188:cmLst xmlns:a="http://schemas.openxmlformats.org/drawingml/2006/main" xmlns:r="http://schemas.openxmlformats.org/officeDocument/2006/relationships" xmlns:p188="http://schemas.microsoft.com/office/powerpoint/2018/8/main">
  <p188:cm id="{3DEEADEB-B66A-470C-9F92-31EC313ABA4C}" authorId="{4B70A251-8721-BEF8-F41A-90E592DA41AD}" created="2022-05-16T12:53:55.313">
    <pc:sldMkLst xmlns:pc="http://schemas.microsoft.com/office/powerpoint/2013/main/command">
      <pc:docMk/>
      <pc:sldMk cId="0" sldId="261"/>
    </pc:sldMkLst>
    <p188:replyLst>
      <p188:reply id="{2B1C2B18-AA7E-46ED-A58A-2B83BD202343}" authorId="{4B70A251-8721-BEF8-F41A-90E592DA41AD}" created="2022-05-16T12:54:34.267">
        <p188:txBody>
          <a:bodyPr/>
          <a:lstStyle/>
          <a:p>
            <a:r>
              <a:rPr lang="en-US"/>
              <a:t>Or we could just introduce this slide, and furtherr discuss 'how' RNN and LSTM are implementing it at the end</a:t>
            </a:r>
          </a:p>
        </p188:txBody>
      </p188:reply>
    </p188:replyLst>
    <p188:txBody>
      <a:bodyPr/>
      <a:lstStyle/>
      <a:p>
        <a:r>
          <a:rPr lang="en-US"/>
          <a:t>Have you prepared good content for this one? I feel this and future prospects go hand in hand.</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530BCDA0-FC85-4A37-842F-1CD9BD15CAE8}" authorId="{4B70A251-8721-BEF8-F41A-90E592DA41AD}" created="2022-05-16T14:55:48.522">
    <ac:deMkLst xmlns:ac="http://schemas.microsoft.com/office/drawing/2013/main/command">
      <pc:docMk xmlns:pc="http://schemas.microsoft.com/office/powerpoint/2013/main/command"/>
      <pc:sldMk xmlns:pc="http://schemas.microsoft.com/office/powerpoint/2013/main/command" cId="0" sldId="266"/>
      <ac:picMk id="3" creationId="{513AB002-6694-558D-131E-6C5E55A5916E}"/>
    </ac:deMkLst>
    <p188:txBody>
      <a:bodyPr/>
      <a:lstStyle/>
      <a:p>
        <a:r>
          <a:rPr lang="en-US"/>
          <a:t>you've picked just the right picture to use for the slide, lovely.</a:t>
        </a:r>
      </a:p>
    </p188:txBody>
  </p188:cm>
  <p188:cm id="{691A9D23-8684-4337-B463-F2FC96C67AE3}" authorId="{4B70A251-8721-BEF8-F41A-90E592DA41AD}" created="2022-05-16T14:58:26.605">
    <ac:deMkLst xmlns:ac="http://schemas.microsoft.com/office/drawing/2013/main/command">
      <pc:docMk xmlns:pc="http://schemas.microsoft.com/office/powerpoint/2013/main/command"/>
      <pc:sldMk xmlns:pc="http://schemas.microsoft.com/office/powerpoint/2013/main/command" cId="0" sldId="266"/>
      <ac:spMk id="34" creationId="{34F70825-9672-3FE4-7D84-BE02277E8689}"/>
    </ac:deMkLst>
    <p188:replyLst>
      <p188:reply id="{52C08759-F178-49F7-A712-F1A7CE07927E}" authorId="{4B70A251-8721-BEF8-F41A-90E592DA41AD}" created="2022-05-16T14:59:07.747">
        <p188:txBody>
          <a:bodyPr/>
          <a:lstStyle/>
          <a:p>
            <a:r>
              <a:rPr lang="en-US"/>
              <a:t>let me know what you think about it. i realized after alp ran his model with 20-30 labels, and the results were fine. :(</a:t>
            </a:r>
          </a:p>
        </p188:txBody>
      </p188:reply>
      <p188:reply id="{397DDE10-5A44-EF4E-94C9-37FCAA0B5F79}" authorId="{C5302550-A60A-EF2F-A360-0DAAB2166B97}" created="2022-05-16T15:36:22.553">
        <p188:txBody>
          <a:bodyPr/>
          <a:lstStyle/>
          <a:p>
            <a:r>
              <a:rPr lang="en-MX"/>
              <a:t>Actually his results are not fine, if you see their accuracy it’s not that good and it’s not predicting the right labels </a:t>
            </a:r>
          </a:p>
        </p188:txBody>
      </p188:reply>
      <p188:reply id="{18D23BA1-883F-3540-9660-50EEBD6B75FD}" authorId="{C5302550-A60A-EF2F-A360-0DAAB2166B97}" created="2022-05-16T15:38:24.195">
        <p188:txBody>
          <a:bodyPr/>
          <a:lstStyle/>
          <a:p>
            <a:r>
              <a:rPr lang="en-MX"/>
              <a:t>I don’t think it’s a bad idea to mention it. We did it for good or bad haha . The point  is to mention what we did even if we were wrong 
</a:t>
            </a:r>
          </a:p>
        </p188:txBody>
      </p188:reply>
      <p188:reply id="{EBC8A513-91A5-420C-9B70-98B10C6D3BE3}" authorId="{4B70A251-8721-BEF8-F41A-90E592DA41AD}" created="2022-05-16T15:41:51.570">
        <p188:txBody>
          <a:bodyPr/>
          <a:lstStyle/>
          <a:p>
            <a:r>
              <a:rPr lang="en-US"/>
              <a:t>true, guess that's fair.</a:t>
            </a:r>
          </a:p>
        </p188:txBody>
      </p188:reply>
    </p188:replyLst>
    <p188:txBody>
      <a:bodyPr/>
      <a:lstStyle/>
      <a:p>
        <a:r>
          <a:rPr lang="en-US"/>
          <a:t>not so sure about mentioning this, i think it makes us look a little clueless, because if 1500-2000 images on train were able to give 0.029 acc for test, then 700 manually labelled data is 50x what we'd need.</a:t>
        </a:r>
      </a:p>
    </p188:txBody>
  </p188:cm>
</p188:cmLst>
</file>

<file path=ppt/comments/modernComment_10D_0.xml><?xml version="1.0" encoding="utf-8"?>
<p188:cmLst xmlns:a="http://schemas.openxmlformats.org/drawingml/2006/main" xmlns:r="http://schemas.openxmlformats.org/officeDocument/2006/relationships" xmlns:p188="http://schemas.microsoft.com/office/powerpoint/2018/8/main">
  <p188:cm id="{1C2C8A20-09CB-495B-9F4B-57B9A76E1510}" authorId="{4B70A251-8721-BEF8-F41A-90E592DA41AD}" created="2022-05-16T15:06:29.009">
    <ac:deMkLst xmlns:ac="http://schemas.microsoft.com/office/drawing/2013/main/command">
      <pc:docMk xmlns:pc="http://schemas.microsoft.com/office/powerpoint/2013/main/command"/>
      <pc:sldMk xmlns:pc="http://schemas.microsoft.com/office/powerpoint/2013/main/command" cId="0" sldId="269"/>
      <ac:spMk id="39" creationId="{54D1CA83-3CEB-3CEE-974B-858E6AEEEB73}"/>
    </ac:deMkLst>
    <p188:replyLst>
      <p188:reply id="{1A131ED4-896A-48B4-8F4A-DD8B7FF7A2F0}" authorId="{4B70A251-8721-BEF8-F41A-90E592DA41AD}" created="2022-05-16T15:06:46.322">
        <p188:txBody>
          <a:bodyPr/>
          <a:lstStyle/>
          <a:p>
            <a:r>
              <a:rPr lang="en-US"/>
              <a:t>MEXICANN POWAAAA</a:t>
            </a:r>
          </a:p>
        </p188:txBody>
      </p188:reply>
      <p188:reply id="{A374C481-8878-C948-9F0C-4A3EBBE94F33}" authorId="{C5302550-A60A-EF2F-A360-0DAAB2166B97}" created="2022-05-16T15:21:38.246">
        <p188:txBody>
          <a:bodyPr/>
          <a:lstStyle/>
          <a:p>
            <a:r>
              <a:rPr lang="en-MX"/>
              <a:t>I did it again haha, so now we can say it’s ours 
</a:t>
            </a:r>
          </a:p>
        </p188:txBody>
      </p188:reply>
      <p188:reply id="{6333BFE2-998C-41F0-8570-CF86DB3EDB7A}" authorId="{4B70A251-8721-BEF8-F41A-90E592DA41AD}" created="2022-05-16T15:42:35.665">
        <p188:txBody>
          <a:bodyPr/>
          <a:lstStyle/>
          <a:p>
            <a:r>
              <a:rPr lang="en-US"/>
              <a:t>LETS GO</a:t>
            </a:r>
          </a:p>
        </p188:txBody>
      </p188:reply>
    </p188:replyLst>
    <p188:txBody>
      <a:bodyPr/>
      <a:lstStyle/>
      <a:p>
        <a:r>
          <a:rPr lang="en-US"/>
          <a:t>how did you do that wao haha</a:t>
        </a:r>
      </a:p>
    </p188:txBody>
  </p188:cm>
</p188:cmLst>
</file>

<file path=ppt/comments/modernComment_13D_3229BF3C.xml><?xml version="1.0" encoding="utf-8"?>
<p188:cmLst xmlns:a="http://schemas.openxmlformats.org/drawingml/2006/main" xmlns:r="http://schemas.openxmlformats.org/officeDocument/2006/relationships" xmlns:p188="http://schemas.microsoft.com/office/powerpoint/2018/8/main">
  <p188:cm id="{8C3D68AB-A825-418B-B248-6341955CD228}" authorId="{4B70A251-8721-BEF8-F41A-90E592DA41AD}" created="2022-05-17T01:56:48.262">
    <pc:sldMkLst xmlns:pc="http://schemas.microsoft.com/office/powerpoint/2013/main/command">
      <pc:docMk/>
      <pc:sldMk cId="841596732" sldId="317"/>
    </pc:sldMkLst>
    <p188:txBody>
      <a:bodyPr/>
      <a:lstStyle/>
      <a:p>
        <a:r>
          <a:rPr lang="en-US"/>
          <a:t>say you were going to use nvdia for the angle prediction, [tian did the same with calling his lane navigation end to end with object detection for rules of special cases and speed]</a:t>
        </a:r>
      </a:p>
    </p188:txBody>
  </p188:cm>
</p188:cmLst>
</file>

<file path=ppt/comments/modernComment_13F_4DAE30B8.xml><?xml version="1.0" encoding="utf-8"?>
<p188:cmLst xmlns:a="http://schemas.openxmlformats.org/drawingml/2006/main" xmlns:r="http://schemas.openxmlformats.org/officeDocument/2006/relationships" xmlns:p188="http://schemas.microsoft.com/office/powerpoint/2018/8/main">
  <p188:cm id="{D6302C63-8342-4FCB-9B71-713F53776FFF}" authorId="{4B70A251-8721-BEF8-F41A-90E592DA41AD}" created="2022-05-17T00:19:34.416">
    <ac:deMkLst xmlns:ac="http://schemas.microsoft.com/office/drawing/2013/main/command">
      <pc:docMk xmlns:pc="http://schemas.microsoft.com/office/powerpoint/2013/main/command"/>
      <pc:sldMk xmlns:pc="http://schemas.microsoft.com/office/powerpoint/2013/main/command" cId="1303261368" sldId="319"/>
      <ac:picMk id="2" creationId="{8E3D11DB-9018-7888-4D39-1F3DB237E24F}"/>
    </ac:deMkLst>
    <p188:replyLst>
      <p188:reply id="{38B89A2C-B439-4E68-BFAC-14231F8180F8}" authorId="{4B70A251-8721-BEF8-F41A-90E592DA41AD}" created="2022-05-17T00:19:41.385">
        <p188:txBody>
          <a:bodyPr/>
          <a:lstStyle/>
          <a:p>
            <a:r>
              <a:rPr lang="en-US"/>
              <a:t>LETSSS GOOO</a:t>
            </a:r>
          </a:p>
        </p188:txBody>
      </p188:reply>
    </p188:replyLst>
    <p188:txBody>
      <a:bodyPr/>
      <a:lstStyle/>
      <a:p>
        <a:r>
          <a:rPr lang="en-US"/>
          <a:t>hahah</a:t>
        </a:r>
      </a:p>
    </p188:txBody>
  </p188:cm>
</p188:cmLst>
</file>

<file path=ppt/comments/modernComment_140_6D6F3590.xml><?xml version="1.0" encoding="utf-8"?>
<p188:cmLst xmlns:a="http://schemas.openxmlformats.org/drawingml/2006/main" xmlns:r="http://schemas.openxmlformats.org/officeDocument/2006/relationships" xmlns:p188="http://schemas.microsoft.com/office/powerpoint/2018/8/main">
  <p188:cm id="{D256F42B-67E7-4B3C-9098-FF54C4046BE6}" authorId="{4B70A251-8721-BEF8-F41A-90E592DA41AD}" created="2022-05-16T15:42:26.274">
    <ac:deMkLst xmlns:ac="http://schemas.microsoft.com/office/drawing/2013/main/command">
      <pc:docMk xmlns:pc="http://schemas.microsoft.com/office/powerpoint/2013/main/command"/>
      <pc:sldMk xmlns:pc="http://schemas.microsoft.com/office/powerpoint/2013/main/command" cId="1836004752" sldId="320"/>
      <ac:picMk id="4" creationId="{4D7A2E7B-DFA8-7EC9-45FC-2492400A6436}"/>
    </ac:deMkLst>
    <p188:replyLst>
      <p188:reply id="{12889292-D7FE-47D3-981B-931ABA8B3718}" authorId="{4B70A251-8721-BEF8-F41A-90E592DA41AD}" created="2022-05-16T16:12:52.791">
        <p188:txBody>
          <a:bodyPr/>
          <a:lstStyle/>
          <a:p>
            <a:r>
              <a:rPr lang="en-US"/>
              <a:t>can i just close the boxes neat?</a:t>
            </a:r>
          </a:p>
        </p188:txBody>
      </p188:reply>
      <p188:reply id="{01A080DF-800B-4AEB-97B3-0FCC70D4A2B9}" authorId="{4B70A251-8721-BEF8-F41A-90E592DA41AD}" created="2022-05-16T16:25:15.234">
        <p188:txBody>
          <a:bodyPr/>
          <a:lstStyle/>
          <a:p>
            <a:r>
              <a:rPr lang="en-US"/>
              <a:t>DAMN THESE LINES</a:t>
            </a:r>
          </a:p>
        </p188:txBody>
      </p188:reply>
      <p188:reply id="{32EE0320-01AE-5040-82B2-C355AEBC142F}" authorId="{C5302550-A60A-EF2F-A360-0DAAB2166B97}" created="2022-05-16T16:27:18.673">
        <p188:txBody>
          <a:bodyPr/>
          <a:lstStyle/>
          <a:p>
            <a:r>
              <a:rPr lang="en-MX"/>
              <a:t>To be honest I like the way it’s done, I mean it doesn’t look unprofessional. Obviously with all lines closed it’s more formal, but for the presentation I don’t think it’s a bad idea to look more “creative”, for the paper research yes we need to be formal, but here I don’t think it’s necessary 
</a:t>
            </a:r>
          </a:p>
        </p188:txBody>
      </p188:reply>
      <p188:reply id="{ADF13FFA-F17A-E94C-87C0-5B0742C5A143}" authorId="{C5302550-A60A-EF2F-A360-0DAAB2166B97}" created="2022-05-16T16:27:44.051">
        <p188:txBody>
          <a:bodyPr/>
          <a:lstStyle/>
          <a:p>
            <a:r>
              <a:rPr lang="en-MX"/>
              <a:t>I’d say let’s leave it like that 
</a:t>
            </a:r>
          </a:p>
        </p188:txBody>
      </p188:reply>
      <p188:reply id="{0C7D089D-A66F-4097-BD38-866A610F5364}" authorId="{4B70A251-8721-BEF8-F41A-90E592DA41AD}" created="2022-05-16T16:41:30.791">
        <p188:txBody>
          <a:bodyPr/>
          <a:lstStyle/>
          <a:p>
            <a:r>
              <a:rPr lang="en-US"/>
              <a:t>yeah, i noticed too, in some slides open looks a little weird, but in the other open works for me.</a:t>
            </a:r>
          </a:p>
        </p188:txBody>
      </p188:reply>
    </p188:replyLst>
    <p188:txBody>
      <a:bodyPr/>
      <a:lstStyle/>
      <a:p>
        <a:r>
          <a:rPr lang="en-US"/>
          <a:t>my god, this is beautiful.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63d0137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63d0137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12cde7524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12cde7524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600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12cde75242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12cde75242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rgbClr val="000000"/>
                </a:solidFill>
                <a:effectLst/>
                <a:latin typeface="Arial"/>
                <a:ea typeface="Arial"/>
                <a:cs typeface="Arial"/>
                <a:sym typeface="Arial"/>
              </a:rPr>
              <a:t>We tried to make use of three </a:t>
            </a:r>
            <a:r>
              <a:rPr lang="en-US" sz="1100" b="0" i="0" u="none" strike="noStrike" cap="none" err="1">
                <a:solidFill>
                  <a:srgbClr val="000000"/>
                </a:solidFill>
                <a:effectLst/>
                <a:latin typeface="Arial"/>
                <a:ea typeface="Arial"/>
                <a:cs typeface="Arial"/>
                <a:sym typeface="Arial"/>
              </a:rPr>
              <a:t>diffferent</a:t>
            </a:r>
            <a:r>
              <a:rPr lang="en-US" sz="1100" b="0" i="0" u="none" strike="noStrike" cap="none">
                <a:solidFill>
                  <a:srgbClr val="000000"/>
                </a:solidFill>
                <a:effectLst/>
                <a:latin typeface="Arial"/>
                <a:ea typeface="Arial"/>
                <a:cs typeface="Arial"/>
                <a:sym typeface="Arial"/>
              </a:rPr>
              <a:t> models, one was an end-to-end model where we made use of </a:t>
            </a:r>
            <a:r>
              <a:rPr lang="en-US" sz="1100" b="0" i="0" u="none" strike="noStrike" cap="none" err="1">
                <a:solidFill>
                  <a:srgbClr val="000000"/>
                </a:solidFill>
                <a:effectLst/>
                <a:latin typeface="Arial"/>
                <a:ea typeface="Arial"/>
                <a:cs typeface="Arial"/>
                <a:sym typeface="Arial"/>
              </a:rPr>
              <a:t>nvidia</a:t>
            </a:r>
            <a:r>
              <a:rPr lang="en-US" sz="1100" b="0" i="0" u="none" strike="noStrike" cap="none">
                <a:solidFill>
                  <a:srgbClr val="000000"/>
                </a:solidFill>
                <a:effectLst/>
                <a:latin typeface="Arial"/>
                <a:ea typeface="Arial"/>
                <a:cs typeface="Arial"/>
                <a:sym typeface="Arial"/>
              </a:rPr>
              <a:t>, second being the transfer learning model where we loaded Inception-ResNet-V2 from </a:t>
            </a:r>
            <a:r>
              <a:rPr lang="en-US" sz="1100" b="0" i="0" u="none" strike="noStrike" cap="none" err="1">
                <a:solidFill>
                  <a:srgbClr val="000000"/>
                </a:solidFill>
                <a:effectLst/>
                <a:latin typeface="Arial"/>
                <a:ea typeface="Arial"/>
                <a:cs typeface="Arial"/>
                <a:sym typeface="Arial"/>
              </a:rPr>
              <a:t>tensorflow</a:t>
            </a:r>
            <a:r>
              <a:rPr lang="en-US" sz="1100" b="0" i="0" u="none" strike="noStrike" cap="none">
                <a:solidFill>
                  <a:srgbClr val="000000"/>
                </a:solidFill>
                <a:effectLst/>
                <a:latin typeface="Arial"/>
                <a:ea typeface="Arial"/>
                <a:cs typeface="Arial"/>
                <a:sym typeface="Arial"/>
              </a:rPr>
              <a:t> and Nvidia model to tune in the last few layers to get our desired outputs, third being the supervised rule-based model which used labels for each object and rules dedicated to each object for speed and special scenarios.</a:t>
            </a:r>
            <a:endParaRPr lang="en-MX"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2634f7bca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2634f7bca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let's speak about the end-to-end-learning</a:t>
            </a:r>
          </a:p>
          <a:p>
            <a:r>
              <a:rPr lang="en-US" sz="1100" b="0" i="0" u="none" strike="noStrike" cap="none">
                <a:solidFill>
                  <a:srgbClr val="000000"/>
                </a:solidFill>
                <a:effectLst/>
                <a:latin typeface="Arial"/>
                <a:ea typeface="Arial"/>
                <a:cs typeface="Arial"/>
                <a:sym typeface="Arial"/>
              </a:rPr>
              <a:t>The network has about 27 million connections and 250 thousand parameters.</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-The network consists of 8 layers, 5 convolutional layers and 3 fully connected layers and 2 outputs. The input image is split into YUV planes and passed to the network.</a:t>
            </a:r>
            <a:endParaRPr lang="en-MX" sz="1100" b="0" i="0" u="none" strike="noStrike" cap="none">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-The convolutional layers were designed to perform feature extraction. We use a 5×5 kernel in the first three convolutional layers </a:t>
            </a:r>
            <a:endParaRPr lang="en-US"/>
          </a:p>
          <a:p>
            <a:r>
              <a:rPr lang="en-US" sz="1100" b="0" i="0" u="none" strike="noStrike" cap="none">
                <a:solidFill>
                  <a:srgbClr val="000000"/>
                </a:solidFill>
                <a:effectLst/>
                <a:latin typeface="Arial"/>
                <a:ea typeface="Arial"/>
                <a:cs typeface="Arial"/>
                <a:sym typeface="Arial"/>
              </a:rPr>
              <a:t> and a 3×3 kernel size in the last two convolutional layers.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In the </a:t>
            </a:r>
            <a:r>
              <a:rPr lang="en-US" sz="1100" b="0" i="0" u="none" strike="noStrike" cap="none" err="1">
                <a:solidFill>
                  <a:srgbClr val="000000"/>
                </a:solidFill>
                <a:effectLst/>
                <a:latin typeface="Arial"/>
                <a:ea typeface="Arial"/>
                <a:cs typeface="Arial"/>
                <a:sym typeface="Arial"/>
              </a:rPr>
              <a:t>nvidia</a:t>
            </a:r>
            <a:r>
              <a:rPr lang="en-US" sz="1100" b="0" i="0" u="none" strike="noStrike" cap="none">
                <a:solidFill>
                  <a:srgbClr val="000000"/>
                </a:solidFill>
                <a:effectLst/>
                <a:latin typeface="Arial"/>
                <a:ea typeface="Arial"/>
                <a:cs typeface="Arial"/>
                <a:sym typeface="Arial"/>
              </a:rPr>
              <a:t> The fully connected layers are designed to function as a controller for steering </a:t>
            </a:r>
            <a:endParaRPr lang="en-US"/>
          </a:p>
          <a:p>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 </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[Mention the score at the end]</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-This end-to-end approach proved surprisingly powerful</a:t>
            </a:r>
            <a:endParaRPr lang="en-MX"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12cde75242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12cde75242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2634f7bca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2634f7bca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For this we used a base neutral networks, (which are CNNs that extract features from an image, from low-level features, such as persons, traffic light, or a stop sign, </a:t>
            </a:r>
            <a:r>
              <a:rPr lang="en-US" sz="1100" b="0" i="0" u="none" strike="noStrike" cap="none" err="1">
                <a:solidFill>
                  <a:srgbClr val="000000"/>
                </a:solidFill>
                <a:effectLst/>
                <a:latin typeface="Arial"/>
                <a:ea typeface="Arial"/>
                <a:cs typeface="Arial"/>
                <a:sym typeface="Arial"/>
              </a:rPr>
              <a:t>etc</a:t>
            </a:r>
            <a:r>
              <a:rPr lang="en-US" sz="1100" b="0" i="0" u="none" strike="noStrike" cap="none">
                <a:solidFill>
                  <a:srgbClr val="000000"/>
                </a:solidFill>
                <a:effectLst/>
                <a:latin typeface="Arial"/>
                <a:ea typeface="Arial"/>
                <a:cs typeface="Arial"/>
                <a:sym typeface="Arial"/>
              </a:rPr>
              <a:t>). </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	-</a:t>
            </a:r>
            <a:r>
              <a:rPr lang="en-US" sz="1100" b="0" i="0" u="none" strike="noStrike" cap="none" err="1">
                <a:solidFill>
                  <a:srgbClr val="000000"/>
                </a:solidFill>
                <a:effectLst/>
                <a:latin typeface="Arial"/>
                <a:ea typeface="Arial"/>
                <a:cs typeface="Arial"/>
                <a:sym typeface="Arial"/>
              </a:rPr>
              <a:t>GoogLeNet</a:t>
            </a:r>
            <a:r>
              <a:rPr lang="en-US" sz="1100" b="0" i="0" u="none" strike="noStrike" cap="none">
                <a:solidFill>
                  <a:srgbClr val="000000"/>
                </a:solidFill>
                <a:effectLst/>
                <a:latin typeface="Arial"/>
                <a:ea typeface="Arial"/>
                <a:cs typeface="Arial"/>
                <a:sym typeface="Arial"/>
              </a:rPr>
              <a:t> architecture is also known as Inception Model. Consists of 22 layer in deep. It reduces the number of parameters from 60 million (</a:t>
            </a:r>
            <a:r>
              <a:rPr lang="en-US" sz="1100" b="0" i="0" u="none" strike="noStrike" cap="none" err="1">
                <a:solidFill>
                  <a:srgbClr val="000000"/>
                </a:solidFill>
                <a:effectLst/>
                <a:latin typeface="Arial"/>
                <a:ea typeface="Arial"/>
                <a:cs typeface="Arial"/>
                <a:sym typeface="Arial"/>
              </a:rPr>
              <a:t>AlexNet</a:t>
            </a:r>
            <a:r>
              <a:rPr lang="en-US" sz="1100" b="0" i="0" u="none" strike="noStrike" cap="none">
                <a:solidFill>
                  <a:srgbClr val="000000"/>
                </a:solidFill>
                <a:effectLst/>
                <a:latin typeface="Arial"/>
                <a:ea typeface="Arial"/>
                <a:cs typeface="Arial"/>
                <a:sym typeface="Arial"/>
              </a:rPr>
              <a:t>) to 4 million.</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 </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The data is loaded in the same way we did with Nvidia. Only that now the pre-processing we’ll be a bit different, we’re going to change the image size because it needs to be square.</a:t>
            </a:r>
            <a:endParaRPr lang="en-MX" sz="1100" b="0" i="0" u="none" strike="noStrike" cap="none">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a:solidFill>
                  <a:srgbClr val="000000"/>
                </a:solidFill>
                <a:effectLst/>
                <a:latin typeface="Arial"/>
                <a:ea typeface="Arial"/>
                <a:cs typeface="Arial"/>
                <a:sym typeface="Arial"/>
              </a:rPr>
              <a:t>and the input is defined (the top layer that was removed). Here the weights are loaded from where the weights were obtained, frozen. This is a complex CNN network  </a:t>
            </a:r>
          </a:p>
          <a:p>
            <a:r>
              <a:rPr lang="en-US" sz="1100" b="0" i="0" u="none" strike="noStrike" cap="none">
                <a:solidFill>
                  <a:srgbClr val="000000"/>
                </a:solidFill>
                <a:effectLst/>
                <a:latin typeface="Arial"/>
                <a:ea typeface="Arial"/>
                <a:cs typeface="Arial"/>
                <a:sym typeface="Arial"/>
              </a:rPr>
              <a:t>then these 3 layers are passed(global average, </a:t>
            </a:r>
            <a:r>
              <a:rPr lang="en-US" sz="1100" b="0" i="0" u="none" strike="noStrike" cap="none" err="1">
                <a:solidFill>
                  <a:srgbClr val="000000"/>
                </a:solidFill>
                <a:effectLst/>
                <a:latin typeface="Arial"/>
                <a:ea typeface="Arial"/>
                <a:cs typeface="Arial"/>
                <a:sym typeface="Arial"/>
              </a:rPr>
              <a:t>dropouts,batchn</a:t>
            </a:r>
            <a:r>
              <a:rPr lang="en-US" sz="1100" b="0" i="0" u="none" strike="noStrike" cap="none">
                <a:solidFill>
                  <a:srgbClr val="000000"/>
                </a:solidFill>
                <a:effectLst/>
                <a:latin typeface="Arial"/>
                <a:ea typeface="Arial"/>
                <a:cs typeface="Arial"/>
                <a:sym typeface="Arial"/>
              </a:rPr>
              <a:t>), and finally we have the dense layers that is the output speed.</a:t>
            </a:r>
          </a:p>
          <a:p>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a:t>
            </a:r>
            <a:r>
              <a:rPr lang="en-US" sz="1100" b="0" i="0" u="none" strike="noStrike" cap="none" err="1">
                <a:solidFill>
                  <a:srgbClr val="000000"/>
                </a:solidFill>
                <a:effectLst/>
                <a:latin typeface="Arial"/>
                <a:ea typeface="Arial"/>
                <a:cs typeface="Arial"/>
                <a:sym typeface="Arial"/>
              </a:rPr>
              <a:t>InceptionNet</a:t>
            </a:r>
            <a:r>
              <a:rPr lang="en-US" sz="1100" b="0" i="0" u="none" strike="noStrike" cap="none">
                <a:solidFill>
                  <a:srgbClr val="000000"/>
                </a:solidFill>
                <a:effectLst/>
                <a:latin typeface="Arial"/>
                <a:ea typeface="Arial"/>
                <a:cs typeface="Arial"/>
                <a:sym typeface="Arial"/>
              </a:rPr>
              <a:t> : predict speed</a:t>
            </a:r>
            <a:endParaRPr lang="en-MX" sz="1100" b="0" i="0" u="none" strike="noStrike" cap="none">
              <a:solidFill>
                <a:srgbClr val="000000"/>
              </a:solidFill>
              <a:effectLst/>
              <a:latin typeface="Arial"/>
              <a:ea typeface="Arial"/>
              <a:cs typeface="Arial"/>
              <a:sym typeface="Arial"/>
            </a:endParaRPr>
          </a:p>
          <a:p>
            <a:pPr lvl="0"/>
            <a:r>
              <a:rPr lang="en-US" sz="1100" b="0" i="0" u="none" strike="noStrike" cap="none">
                <a:solidFill>
                  <a:srgbClr val="000000"/>
                </a:solidFill>
                <a:effectLst/>
                <a:latin typeface="Arial"/>
                <a:ea typeface="Arial"/>
                <a:cs typeface="Arial"/>
                <a:sym typeface="Arial"/>
              </a:rPr>
              <a:t>complex CNN network  </a:t>
            </a:r>
            <a:endParaRPr lang="en-MX" sz="1100" b="0" i="0" u="none" strike="noStrike" cap="none">
              <a:solidFill>
                <a:srgbClr val="000000"/>
              </a:solidFill>
              <a:effectLst/>
              <a:latin typeface="Arial"/>
              <a:ea typeface="Arial"/>
              <a:cs typeface="Arial"/>
              <a:sym typeface="Arial"/>
            </a:endParaRPr>
          </a:p>
          <a:p>
            <a:pPr lvl="0"/>
            <a:r>
              <a:rPr lang="en-US" sz="1100" b="0" i="0" u="none" strike="noStrike" cap="none" err="1">
                <a:solidFill>
                  <a:srgbClr val="000000"/>
                </a:solidFill>
                <a:effectLst/>
                <a:latin typeface="Arial"/>
                <a:ea typeface="Arial"/>
                <a:cs typeface="Arial"/>
                <a:sym typeface="Arial"/>
              </a:rPr>
              <a:t>GlobalAveragePooling</a:t>
            </a:r>
            <a:r>
              <a:rPr lang="en-US" sz="1100" b="0" i="0" u="none" strike="noStrike" cap="none">
                <a:solidFill>
                  <a:srgbClr val="000000"/>
                </a:solidFill>
                <a:effectLst/>
                <a:latin typeface="Arial"/>
                <a:ea typeface="Arial"/>
                <a:cs typeface="Arial"/>
                <a:sym typeface="Arial"/>
              </a:rPr>
              <a:t>: instead of classical CNN fully connected layers (to generate a feature map of each category)</a:t>
            </a:r>
            <a:endParaRPr lang="en-MX" sz="1100" b="0" i="0" u="none" strike="noStrike" cap="none">
              <a:solidFill>
                <a:srgbClr val="000000"/>
              </a:solidFill>
              <a:effectLst/>
              <a:latin typeface="Arial"/>
              <a:ea typeface="Arial"/>
              <a:cs typeface="Arial"/>
              <a:sym typeface="Arial"/>
            </a:endParaRPr>
          </a:p>
          <a:p>
            <a:pPr lvl="0"/>
            <a:r>
              <a:rPr lang="en-US" sz="1100" b="0" i="0" u="none" strike="noStrike" cap="none">
                <a:solidFill>
                  <a:srgbClr val="000000"/>
                </a:solidFill>
                <a:effectLst/>
                <a:latin typeface="Arial"/>
                <a:ea typeface="Arial"/>
                <a:cs typeface="Arial"/>
                <a:sym typeface="Arial"/>
              </a:rPr>
              <a:t>Dropouts, BN </a:t>
            </a:r>
          </a:p>
          <a:p>
            <a:pPr lvl="0"/>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 -Nvidia Model was used to predict angle</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Outputs: Angle and Speed</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 </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[this was the basis for the attempted object detection model]</a:t>
            </a:r>
            <a:endParaRPr lang="en-MX"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89727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12cde75242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12cde75242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177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2634f7bca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2634f7bca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 -the idea of this approach that unfortunately, we could not implement was:</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-as an input we need this is the image and a </a:t>
            </a:r>
            <a:r>
              <a:rPr lang="en-US" sz="1100" b="0" i="0" u="none" strike="noStrike" cap="none" err="1">
                <a:solidFill>
                  <a:srgbClr val="000000"/>
                </a:solidFill>
                <a:effectLst/>
                <a:latin typeface="Arial"/>
                <a:ea typeface="Arial"/>
                <a:cs typeface="Arial"/>
                <a:sym typeface="Arial"/>
              </a:rPr>
              <a:t>tfrecord</a:t>
            </a:r>
            <a:r>
              <a:rPr lang="en-US" sz="1100" b="0" i="0" u="none" strike="noStrike" cap="none">
                <a:solidFill>
                  <a:srgbClr val="000000"/>
                </a:solidFill>
                <a:effectLst/>
                <a:latin typeface="Arial"/>
                <a:ea typeface="Arial"/>
                <a:cs typeface="Arial"/>
                <a:sym typeface="Arial"/>
              </a:rPr>
              <a:t> consisting of a "table" with image </a:t>
            </a:r>
            <a:r>
              <a:rPr lang="en-US" sz="1100" b="0" i="0" u="none" strike="noStrike" cap="none" err="1">
                <a:solidFill>
                  <a:srgbClr val="000000"/>
                </a:solidFill>
                <a:effectLst/>
                <a:latin typeface="Arial"/>
                <a:ea typeface="Arial"/>
                <a:cs typeface="Arial"/>
                <a:sym typeface="Arial"/>
              </a:rPr>
              <a:t>i'ds</a:t>
            </a:r>
            <a:r>
              <a:rPr lang="en-US" sz="1100" b="0" i="0" u="none" strike="noStrike" cap="none">
                <a:solidFill>
                  <a:srgbClr val="000000"/>
                </a:solidFill>
                <a:effectLst/>
                <a:latin typeface="Arial"/>
                <a:ea typeface="Arial"/>
                <a:cs typeface="Arial"/>
                <a:sym typeface="Arial"/>
              </a:rPr>
              <a:t>, classes, location of the bounding boxes, we do this through the xml annotation files.</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[to have the training data classified and structured]</a:t>
            </a:r>
            <a:br>
              <a:rPr lang="en-MX"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 </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--then we choose a model from the model zoo (</a:t>
            </a:r>
            <a:r>
              <a:rPr lang="en-US" sz="1100" b="0" i="0" u="none" strike="noStrike" cap="none" err="1">
                <a:solidFill>
                  <a:srgbClr val="000000"/>
                </a:solidFill>
                <a:effectLst/>
                <a:latin typeface="Arial"/>
                <a:ea typeface="Arial"/>
                <a:cs typeface="Arial"/>
                <a:sym typeface="Arial"/>
              </a:rPr>
              <a:t>Tensorflow</a:t>
            </a:r>
            <a:r>
              <a:rPr lang="en-US" sz="1100" b="0" i="0" u="none" strike="noStrike" cap="none">
                <a:solidFill>
                  <a:srgbClr val="000000"/>
                </a:solidFill>
                <a:effectLst/>
                <a:latin typeface="Arial"/>
                <a:ea typeface="Arial"/>
                <a:cs typeface="Arial"/>
                <a:sym typeface="Arial"/>
              </a:rPr>
              <a:t>) , “ssd_mobilenet_v2_keras” (that uses the 2nd version of </a:t>
            </a:r>
            <a:r>
              <a:rPr lang="en-US" sz="1100" b="0" i="0" u="none" strike="noStrike" cap="none" err="1">
                <a:solidFill>
                  <a:srgbClr val="000000"/>
                </a:solidFill>
                <a:effectLst/>
                <a:latin typeface="Arial"/>
                <a:ea typeface="Arial"/>
                <a:cs typeface="Arial"/>
                <a:sym typeface="Arial"/>
              </a:rPr>
              <a:t>MobileNet</a:t>
            </a:r>
            <a:r>
              <a:rPr lang="en-US" sz="1100" b="0" i="0" u="none" strike="noStrike" cap="none">
                <a:solidFill>
                  <a:srgbClr val="000000"/>
                </a:solidFill>
                <a:effectLst/>
                <a:latin typeface="Arial"/>
                <a:ea typeface="Arial"/>
                <a:cs typeface="Arial"/>
                <a:sym typeface="Arial"/>
              </a:rPr>
              <a:t> to extract features, SSD to detect objects, and pre-trained on the COCO dataset) to do object detection.</a:t>
            </a:r>
            <a:br>
              <a:rPr lang="en-MX" sz="1100" b="0" i="0" u="none" strike="noStrike" cap="none">
                <a:solidFill>
                  <a:srgbClr val="000000"/>
                </a:solidFill>
                <a:effectLst/>
                <a:latin typeface="Arial"/>
                <a:ea typeface="Arial"/>
                <a:cs typeface="Arial"/>
                <a:sym typeface="Arial"/>
              </a:rPr>
            </a:br>
            <a:r>
              <a:rPr lang="en-US" sz="1100" b="0" i="0" u="none" strike="noStrike" cap="none">
                <a:solidFill>
                  <a:srgbClr val="000000"/>
                </a:solidFill>
                <a:effectLst/>
                <a:latin typeface="Arial"/>
                <a:ea typeface="Arial"/>
                <a:cs typeface="Arial"/>
                <a:sym typeface="Arial"/>
              </a:rPr>
              <a:t> </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-to finally result in different types of classes (with some probability), and based on that certain rules are generated for each specific object and case.</a:t>
            </a:r>
            <a:endParaRPr lang="en-MX" sz="1100" b="0" i="0" u="none" strike="noStrike" cap="none">
              <a:solidFill>
                <a:srgbClr val="000000"/>
              </a:solidFill>
              <a:effectLst/>
              <a:latin typeface="Arial"/>
              <a:ea typeface="Arial"/>
              <a:cs typeface="Arial"/>
              <a:sym typeface="Arial"/>
            </a:endParaRPr>
          </a:p>
          <a:p>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 </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 (If you are working with large datasets, using a binary file format for storage of your data can have a significant impact on the performance of your import pipeline and as a consequence on the training time of your model).]</a:t>
            </a:r>
            <a:endParaRPr lang="en-MX"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54970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12cde75242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12cde7524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12cde7524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12cde7524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652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12cde75242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12cde75242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684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2634f7bc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12634f7bc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rgbClr val="000000"/>
                </a:solidFill>
                <a:effectLst/>
                <a:latin typeface="Arial"/>
                <a:ea typeface="Arial"/>
                <a:cs typeface="Arial"/>
                <a:sym typeface="Arial"/>
              </a:rPr>
              <a:t>We have organized this talk in the following way: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rgbClr val="000000"/>
                </a:solidFill>
                <a:effectLst/>
                <a:latin typeface="Arial"/>
                <a:ea typeface="Arial"/>
                <a:cs typeface="Arial"/>
                <a:sym typeface="Arial"/>
              </a:rPr>
              <a:t>Importance and motivations,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rgbClr val="000000"/>
                </a:solidFill>
                <a:effectLst/>
                <a:latin typeface="Arial"/>
                <a:ea typeface="Arial"/>
                <a:cs typeface="Arial"/>
                <a:sym typeface="Arial"/>
              </a:rPr>
              <a:t>Some data observations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rgbClr val="000000"/>
                </a:solidFill>
                <a:effectLst/>
                <a:latin typeface="Arial"/>
                <a:ea typeface="Arial"/>
                <a:cs typeface="Arial"/>
                <a:sym typeface="Arial"/>
              </a:rPr>
              <a:t>The type of approaches that we follow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rgbClr val="000000"/>
                </a:solidFill>
                <a:effectLst/>
                <a:latin typeface="Arial"/>
                <a:ea typeface="Arial"/>
                <a:cs typeface="Arial"/>
                <a:sym typeface="Arial"/>
              </a:rPr>
              <a:t>How would we do the project if we had to do it again,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rgbClr val="000000"/>
                </a:solidFill>
                <a:effectLst/>
                <a:latin typeface="Arial"/>
                <a:ea typeface="Arial"/>
                <a:cs typeface="Arial"/>
                <a:sym typeface="Arial"/>
              </a:rPr>
              <a:t>And finally our conclusions and references</a:t>
            </a:r>
            <a:endParaRPr lang="en-MX"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12cde75242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12cde75242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a:solidFill>
                  <a:srgbClr val="000000"/>
                </a:solidFill>
                <a:effectLst/>
                <a:latin typeface="Arial"/>
                <a:ea typeface="Arial"/>
                <a:cs typeface="Arial"/>
                <a:sym typeface="Arial"/>
              </a:rPr>
              <a:t>-</a:t>
            </a:r>
            <a:r>
              <a:rPr lang="en-US" sz="1100" b="0" i="0" u="none" strike="noStrike" cap="none">
                <a:solidFill>
                  <a:srgbClr val="000000"/>
                </a:solidFill>
                <a:effectLst/>
                <a:latin typeface="Arial"/>
                <a:ea typeface="Arial"/>
                <a:cs typeface="Arial"/>
                <a:sym typeface="Arial"/>
              </a:rPr>
              <a:t> Another good approach to solve this problem is using RL, where an agent learns by exploring and interacting with the environment. In this case, the self-driving car is an agent.</a:t>
            </a:r>
            <a:br>
              <a:rPr lang="en-MX" sz="1100" b="0" i="0" u="none" strike="noStrike" cap="none">
                <a:solidFill>
                  <a:srgbClr val="000000"/>
                </a:solidFill>
                <a:effectLst/>
                <a:latin typeface="Arial"/>
                <a:ea typeface="Arial"/>
                <a:cs typeface="Arial"/>
                <a:sym typeface="Arial"/>
              </a:rPr>
            </a:b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Here you can see the Standard components in a modern autonomous driving systems pipeline: </a:t>
            </a:r>
            <a:endParaRPr lang="en-MX" sz="1100" b="0" i="0" u="none" strike="noStrike" cap="none">
              <a:solidFill>
                <a:srgbClr val="000000"/>
              </a:solidFill>
              <a:effectLst/>
              <a:latin typeface="Arial"/>
              <a:ea typeface="Arial"/>
              <a:cs typeface="Arial"/>
              <a:sym typeface="Arial"/>
            </a:endParaRPr>
          </a:p>
          <a:p>
            <a:r>
              <a:rPr lang="en-US" sz="1100" b="1" i="0" u="none" strike="noStrike" cap="none">
                <a:solidFill>
                  <a:srgbClr val="000000"/>
                </a:solidFill>
                <a:effectLst/>
                <a:latin typeface="Arial"/>
                <a:ea typeface="Arial"/>
                <a:cs typeface="Arial"/>
                <a:sym typeface="Arial"/>
              </a:rPr>
              <a:t>1.) Use of </a:t>
            </a:r>
            <a:r>
              <a:rPr lang="en-US" sz="1100" b="1" i="0" u="sng" strike="noStrike" cap="none">
                <a:solidFill>
                  <a:srgbClr val="000000"/>
                </a:solidFill>
                <a:effectLst/>
                <a:latin typeface="Arial"/>
                <a:ea typeface="Arial"/>
                <a:cs typeface="Arial"/>
                <a:sym typeface="Arial"/>
              </a:rPr>
              <a:t>camera’s and radars like LIDARs</a:t>
            </a:r>
            <a:r>
              <a:rPr lang="en-US" sz="1100" b="1" i="0" u="none" strike="noStrike" cap="none">
                <a:solidFill>
                  <a:srgbClr val="000000"/>
                </a:solidFill>
                <a:effectLst/>
                <a:latin typeface="Arial"/>
                <a:ea typeface="Arial"/>
                <a:cs typeface="Arial"/>
                <a:sym typeface="Arial"/>
              </a:rPr>
              <a:t> </a:t>
            </a:r>
            <a:r>
              <a:rPr lang="en-US" sz="1100" b="0" i="0" u="none" strike="noStrike" cap="none">
                <a:solidFill>
                  <a:srgbClr val="000000"/>
                </a:solidFill>
                <a:effectLst/>
                <a:latin typeface="Arial"/>
                <a:ea typeface="Arial"/>
                <a:cs typeface="Arial"/>
                <a:sym typeface="Arial"/>
              </a:rPr>
              <a:t>for absolute </a:t>
            </a:r>
            <a:r>
              <a:rPr lang="en-US" sz="1100" b="0" i="0" u="none" strike="noStrike" cap="none" err="1">
                <a:solidFill>
                  <a:srgbClr val="000000"/>
                </a:solidFill>
                <a:effectLst/>
                <a:latin typeface="Arial"/>
                <a:ea typeface="Arial"/>
                <a:cs typeface="Arial"/>
                <a:sym typeface="Arial"/>
              </a:rPr>
              <a:t>localisation</a:t>
            </a:r>
            <a:r>
              <a:rPr lang="en-US" sz="1100" b="0" i="0" u="none" strike="noStrike" cap="none">
                <a:solidFill>
                  <a:srgbClr val="000000"/>
                </a:solidFill>
                <a:effectLst/>
                <a:latin typeface="Arial"/>
                <a:ea typeface="Arial"/>
                <a:cs typeface="Arial"/>
                <a:sym typeface="Arial"/>
              </a:rPr>
              <a:t>.</a:t>
            </a:r>
            <a:endParaRPr lang="en-MX" sz="1100" b="0" i="0" u="none" strike="noStrike" cap="none">
              <a:solidFill>
                <a:srgbClr val="000000"/>
              </a:solidFill>
              <a:effectLst/>
              <a:latin typeface="Arial"/>
              <a:ea typeface="Arial"/>
              <a:cs typeface="Arial"/>
              <a:sym typeface="Arial"/>
            </a:endParaRPr>
          </a:p>
          <a:p>
            <a:r>
              <a:rPr lang="en-US" sz="1100" b="1" i="0" u="sng" strike="noStrike" cap="none">
                <a:solidFill>
                  <a:srgbClr val="000000"/>
                </a:solidFill>
                <a:effectLst/>
                <a:latin typeface="Arial"/>
                <a:ea typeface="Arial"/>
                <a:cs typeface="Arial"/>
                <a:sym typeface="Arial"/>
              </a:rPr>
              <a:t>2.) Perception module</a:t>
            </a:r>
            <a:r>
              <a:rPr lang="en-US" sz="1100" b="0" i="0" u="none" strike="noStrike" cap="none">
                <a:solidFill>
                  <a:srgbClr val="000000"/>
                </a:solidFill>
                <a:effectLst/>
                <a:latin typeface="Arial"/>
                <a:ea typeface="Arial"/>
                <a:cs typeface="Arial"/>
                <a:sym typeface="Arial"/>
              </a:rPr>
              <a:t> to give 2d representation (bird-eye) of the environment</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[Uncertainties here propagate to rest of info, robust sensing-&gt; safety and right policy] [semantic 	segmentation, motion and depth estimation </a:t>
            </a:r>
            <a:r>
              <a:rPr lang="en-US" sz="1100" b="0" i="0" u="none" strike="noStrike" cap="none" err="1">
                <a:solidFill>
                  <a:srgbClr val="000000"/>
                </a:solidFill>
                <a:effectLst/>
                <a:latin typeface="Arial"/>
                <a:ea typeface="Arial"/>
                <a:cs typeface="Arial"/>
                <a:sym typeface="Arial"/>
              </a:rPr>
              <a:t>etc</a:t>
            </a:r>
            <a:r>
              <a:rPr lang="en-US" sz="1100" b="0" i="0" u="none" strike="noStrike" cap="none">
                <a:solidFill>
                  <a:srgbClr val="000000"/>
                </a:solidFill>
                <a:effectLst/>
                <a:latin typeface="Arial"/>
                <a:ea typeface="Arial"/>
                <a:cs typeface="Arial"/>
                <a:sym typeface="Arial"/>
              </a:rPr>
              <a:t>]</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-The states in env would contain lane positions, drivable zones, location of agents </a:t>
            </a:r>
            <a:r>
              <a:rPr lang="en-US" sz="1100" b="0" i="0" u="none" strike="noStrike" cap="none" err="1">
                <a:solidFill>
                  <a:srgbClr val="000000"/>
                </a:solidFill>
                <a:effectLst/>
                <a:latin typeface="Arial"/>
                <a:ea typeface="Arial"/>
                <a:cs typeface="Arial"/>
                <a:sym typeface="Arial"/>
              </a:rPr>
              <a:t>etc</a:t>
            </a:r>
            <a:r>
              <a:rPr lang="en-US" sz="1100" b="0" i="0" u="none" strike="noStrike" cap="none">
                <a:solidFill>
                  <a:srgbClr val="000000"/>
                </a:solidFill>
                <a:effectLst/>
                <a:latin typeface="Arial"/>
                <a:ea typeface="Arial"/>
                <a:cs typeface="Arial"/>
                <a:sym typeface="Arial"/>
              </a:rPr>
              <a:t> with objects 	and others. </a:t>
            </a:r>
            <a:endParaRPr lang="en-MX" sz="1100" b="0" i="0" u="none" strike="noStrike" cap="none">
              <a:solidFill>
                <a:srgbClr val="000000"/>
              </a:solidFill>
              <a:effectLst/>
              <a:latin typeface="Arial"/>
              <a:ea typeface="Arial"/>
              <a:cs typeface="Arial"/>
              <a:sym typeface="Arial"/>
            </a:endParaRPr>
          </a:p>
          <a:p>
            <a:r>
              <a:rPr lang="en-US" sz="1100" b="1" i="0" u="sng" strike="noStrike" cap="none">
                <a:solidFill>
                  <a:srgbClr val="000000"/>
                </a:solidFill>
                <a:effectLst/>
                <a:latin typeface="Arial"/>
                <a:ea typeface="Arial"/>
                <a:cs typeface="Arial"/>
                <a:sym typeface="Arial"/>
              </a:rPr>
              <a:t>3.) Motion-level commands and planning</a:t>
            </a:r>
            <a:r>
              <a:rPr lang="en-US" sz="1100" b="1" i="0" u="none" strike="noStrike" cap="none">
                <a:solidFill>
                  <a:srgbClr val="000000"/>
                </a:solidFill>
                <a:effectLst/>
                <a:latin typeface="Arial"/>
                <a:ea typeface="Arial"/>
                <a:cs typeface="Arial"/>
                <a:sym typeface="Arial"/>
              </a:rPr>
              <a:t> </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[6 Degrees of freedom, holonomic; traditional algos like A* fail on non-holonomic case for 	autonomous driving] [they ignore dynamics and differential  constraints]</a:t>
            </a:r>
            <a:br>
              <a:rPr lang="en-US" sz="1100" b="0" i="0" u="none" strike="noStrike" cap="none">
                <a:solidFill>
                  <a:srgbClr val="000000"/>
                </a:solidFill>
                <a:effectLst/>
                <a:latin typeface="Arial"/>
                <a:ea typeface="Arial"/>
                <a:cs typeface="Arial"/>
                <a:sym typeface="Arial"/>
              </a:rPr>
            </a:br>
            <a:r>
              <a:rPr lang="en-US" sz="1100" b="1" i="0" u="sng" strike="noStrike" cap="none">
                <a:solidFill>
                  <a:srgbClr val="000000"/>
                </a:solidFill>
                <a:effectLst/>
                <a:latin typeface="Arial"/>
                <a:ea typeface="Arial"/>
                <a:cs typeface="Arial"/>
                <a:sym typeface="Arial"/>
              </a:rPr>
              <a:t>4.) Outputs from Controller:</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a:t>
            </a:r>
            <a:r>
              <a:rPr lang="en-US" sz="1100" b="0" i="0" u="none" strike="noStrike" cap="none" err="1">
                <a:solidFill>
                  <a:srgbClr val="000000"/>
                </a:solidFill>
                <a:effectLst/>
                <a:latin typeface="Arial"/>
                <a:ea typeface="Arial"/>
                <a:cs typeface="Arial"/>
                <a:sym typeface="Arial"/>
              </a:rPr>
              <a:t>Speed,Steering</a:t>
            </a:r>
            <a:r>
              <a:rPr lang="en-US" sz="1100" b="0" i="0" u="none" strike="noStrike" cap="none">
                <a:solidFill>
                  <a:srgbClr val="000000"/>
                </a:solidFill>
                <a:effectLst/>
                <a:latin typeface="Arial"/>
                <a:ea typeface="Arial"/>
                <a:cs typeface="Arial"/>
                <a:sym typeface="Arial"/>
              </a:rPr>
              <a:t> Angle, Braking actions over every point for a map. </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a:t>
            </a:r>
            <a:r>
              <a:rPr lang="en-US" sz="1100" b="1" i="0" u="none" strike="noStrike" cap="none">
                <a:solidFill>
                  <a:srgbClr val="000000"/>
                </a:solidFill>
                <a:effectLst/>
                <a:latin typeface="Arial"/>
                <a:ea typeface="Arial"/>
                <a:cs typeface="Arial"/>
                <a:sym typeface="Arial"/>
              </a:rPr>
              <a:t>Holonomic</a:t>
            </a:r>
            <a:r>
              <a:rPr lang="en-US" sz="1100" b="0" i="0" u="none" strike="noStrike" cap="none">
                <a:solidFill>
                  <a:srgbClr val="000000"/>
                </a:solidFill>
                <a:effectLst/>
                <a:latin typeface="Arial"/>
                <a:ea typeface="Arial"/>
                <a:cs typeface="Arial"/>
                <a:sym typeface="Arial"/>
              </a:rPr>
              <a:t>: when controllable degrees of freedom are equal to the total degrees of freedom</a:t>
            </a:r>
            <a:r>
              <a:rPr lang="en-US" sz="1100" b="1" i="0" u="none" strike="noStrike" cap="none">
                <a:solidFill>
                  <a:srgbClr val="000000"/>
                </a:solidFill>
                <a:effectLst/>
                <a:latin typeface="Arial"/>
                <a:ea typeface="Arial"/>
                <a:cs typeface="Arial"/>
                <a:sym typeface="Arial"/>
              </a:rPr>
              <a:t>]</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a:t>
            </a:r>
            <a:r>
              <a:rPr lang="en-US" sz="1100" b="1" i="0" u="none" strike="noStrike" cap="none">
                <a:solidFill>
                  <a:srgbClr val="000000"/>
                </a:solidFill>
                <a:effectLst/>
                <a:latin typeface="Arial"/>
                <a:ea typeface="Arial"/>
                <a:cs typeface="Arial"/>
                <a:sym typeface="Arial"/>
              </a:rPr>
              <a:t>Non-holonomic</a:t>
            </a:r>
            <a:r>
              <a:rPr lang="en-US" sz="1100" b="0" i="0" u="none" strike="noStrike" cap="none">
                <a:solidFill>
                  <a:srgbClr val="000000"/>
                </a:solidFill>
                <a:effectLst/>
                <a:latin typeface="Arial"/>
                <a:ea typeface="Arial"/>
                <a:cs typeface="Arial"/>
                <a:sym typeface="Arial"/>
              </a:rPr>
              <a:t>- car; DOF limited. </a:t>
            </a:r>
            <a:r>
              <a:rPr lang="en-US" sz="1100" b="1" i="0" u="none" strike="noStrike" cap="none">
                <a:solidFill>
                  <a:srgbClr val="000000"/>
                </a:solidFill>
                <a:effectLst/>
                <a:latin typeface="Arial"/>
                <a:ea typeface="Arial"/>
                <a:cs typeface="Arial"/>
                <a:sym typeface="Arial"/>
              </a:rPr>
              <a:t>Holonomic</a:t>
            </a:r>
            <a:r>
              <a:rPr lang="en-US" sz="1100" b="0" i="0" u="none" strike="noStrike" cap="none">
                <a:solidFill>
                  <a:srgbClr val="000000"/>
                </a:solidFill>
                <a:effectLst/>
                <a:latin typeface="Arial"/>
                <a:ea typeface="Arial"/>
                <a:cs typeface="Arial"/>
                <a:sym typeface="Arial"/>
              </a:rPr>
              <a:t>- Robot; 6 DOF]</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[Car: it has only two controls, but its configuration space has dimension 3]</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a:t>
            </a:r>
            <a:r>
              <a:rPr lang="en-US" sz="1100" b="1" i="0" u="none" strike="noStrike" cap="none">
                <a:solidFill>
                  <a:srgbClr val="000000"/>
                </a:solidFill>
                <a:effectLst/>
                <a:latin typeface="Arial"/>
                <a:ea typeface="Arial"/>
                <a:cs typeface="Arial"/>
                <a:sym typeface="Arial"/>
              </a:rPr>
              <a:t>Ego Vehicle</a:t>
            </a:r>
            <a:r>
              <a:rPr lang="en-US" sz="1100" b="0" i="0" u="none" strike="noStrike" cap="none">
                <a:solidFill>
                  <a:srgbClr val="000000"/>
                </a:solidFill>
                <a:effectLst/>
                <a:latin typeface="Arial"/>
                <a:ea typeface="Arial"/>
                <a:cs typeface="Arial"/>
                <a:sym typeface="Arial"/>
              </a:rPr>
              <a:t>- vehicle that contains sensors and perceives the env]</a:t>
            </a:r>
            <a:endParaRPr lang="en-MX"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12cde7524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12cde7524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963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11d08f2489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11d08f2489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1101d50e0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1101d50e0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12cde7524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12cde7524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cde752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2cde752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2634f7bca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2634f7bca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We will now introduce the state of the art of autonomous drive quickly:</a:t>
            </a:r>
          </a:p>
          <a:p>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-Ernst </a:t>
            </a:r>
            <a:r>
              <a:rPr lang="en-US" sz="1100" b="0" i="0" u="none" strike="noStrike" cap="none" err="1">
                <a:solidFill>
                  <a:srgbClr val="000000"/>
                </a:solidFill>
                <a:effectLst/>
                <a:latin typeface="Arial"/>
                <a:ea typeface="Arial"/>
                <a:cs typeface="Arial"/>
                <a:sym typeface="Arial"/>
              </a:rPr>
              <a:t>Dickmanns</a:t>
            </a:r>
            <a:r>
              <a:rPr lang="en-US" sz="1100" b="0" i="0" u="none" strike="noStrike" cap="none">
                <a:solidFill>
                  <a:srgbClr val="000000"/>
                </a:solidFill>
                <a:effectLst/>
                <a:latin typeface="Arial"/>
                <a:ea typeface="Arial"/>
                <a:cs typeface="Arial"/>
                <a:sym typeface="Arial"/>
              </a:rPr>
              <a:t> is considered a pioneer of the first modern autonomous car. He used advanced technology that combined saccadic vision (a rapid movement of the eye, head or other body parts of animals or devices) with probabilistic calculations and parallel computing. </a:t>
            </a:r>
          </a:p>
          <a:p>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-Today we can say that numerous brands and technology companies are working on the development of the autonomous car. Tesla is one of the main precursors today of this type of system 'Autopilot’. Also CNN, LSTM,  which will be discussed in the last sections.</a:t>
            </a:r>
            <a:endParaRPr lang="en-MX"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12cde7524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12cde7524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60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2634f7bca_0_8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12634f7bca_0_8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2cde75242_0_1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2cde75242_0_1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-The training data was recorded on 3 tracks: The Oval Track, Figure-of-Eight Track and the T-junction track. </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The general observation being that the oval track was the most common driving scenario as compared to the others, which were uncommon.</a:t>
            </a:r>
            <a:endParaRPr lang="en-MX" sz="1100" b="0" i="0" u="none" strike="noStrike" cap="none">
              <a:solidFill>
                <a:srgbClr val="000000"/>
              </a:solidFill>
              <a:effectLst/>
              <a:latin typeface="Arial"/>
              <a:ea typeface="Arial"/>
              <a:cs typeface="Arial"/>
              <a:sym typeface="Arial"/>
            </a:endParaRPr>
          </a:p>
          <a:p>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Adding on to the observations:</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There were fewer of this type of image, where the camera only detected a line, which made the car not know what to do in the live test. </a:t>
            </a:r>
          </a:p>
          <a:p>
            <a:r>
              <a:rPr lang="en-US" sz="1100" b="0" i="0" u="none" strike="noStrike" cap="none">
                <a:solidFill>
                  <a:srgbClr val="000000"/>
                </a:solidFill>
                <a:effectLst/>
                <a:latin typeface="Arial"/>
                <a:ea typeface="Arial"/>
                <a:cs typeface="Arial"/>
                <a:sym typeface="Arial"/>
              </a:rPr>
              <a:t>Many images of this type were also missing from the training, affecting the live test as well.</a:t>
            </a:r>
            <a:r>
              <a:rPr lang="en-US" sz="1100" b="1" i="0" u="none" strike="noStrike" cap="none">
                <a:solidFill>
                  <a:srgbClr val="000000"/>
                </a:solidFill>
                <a:effectLst/>
                <a:latin typeface="Arial"/>
                <a:ea typeface="Arial"/>
                <a:cs typeface="Arial"/>
                <a:sym typeface="Arial"/>
              </a:rPr>
              <a:t> </a:t>
            </a:r>
          </a:p>
          <a:p>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-We also noticed some special scenario where there were external objects interfering with the obstacles on the track. A few examples of such are shown on the screen:</a:t>
            </a:r>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[1. Arm holding the ‘person’ object kept on the track.]</a:t>
            </a:r>
          </a:p>
          <a:p>
            <a:endParaRPr lang="en-MX"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[2. Also, 6 empty images were found in the training data (that we marked as corrupt files in our code]</a:t>
            </a:r>
            <a:endParaRPr lang="en-MX"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111d08f248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111d08f248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32750" y="795816"/>
            <a:ext cx="7262700" cy="1036500"/>
          </a:xfrm>
          <a:prstGeom prst="rect">
            <a:avLst/>
          </a:prstGeom>
        </p:spPr>
        <p:txBody>
          <a:bodyPr spcFirstLastPara="1" wrap="square" lIns="91425" tIns="91425" rIns="91425" bIns="91425" anchor="ctr" anchorCtr="0">
            <a:noAutofit/>
          </a:bodyPr>
          <a:lstStyle>
            <a:lvl1pPr lvl="0" algn="l">
              <a:lnSpc>
                <a:spcPct val="90000"/>
              </a:lnSpc>
              <a:spcBef>
                <a:spcPts val="0"/>
              </a:spcBef>
              <a:spcAft>
                <a:spcPts val="0"/>
              </a:spcAft>
              <a:buClr>
                <a:srgbClr val="191919"/>
              </a:buClr>
              <a:buSzPts val="5200"/>
              <a:buNone/>
              <a:defRPr sz="4000" b="0">
                <a:latin typeface="Oswald Medium"/>
                <a:ea typeface="Oswald Medium"/>
                <a:cs typeface="Oswald Medium"/>
                <a:sym typeface="Oswald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378050" y="4281400"/>
            <a:ext cx="4212300" cy="2469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atin typeface="Raleway Medium"/>
                <a:ea typeface="Raleway Medium"/>
                <a:cs typeface="Raleway Medium"/>
                <a:sym typeface="Raleway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71"/>
        <p:cNvGrpSpPr/>
        <p:nvPr/>
      </p:nvGrpSpPr>
      <p:grpSpPr>
        <a:xfrm>
          <a:off x="0" y="0"/>
          <a:ext cx="0" cy="0"/>
          <a:chOff x="0" y="0"/>
          <a:chExt cx="0" cy="0"/>
        </a:xfrm>
      </p:grpSpPr>
      <p:sp>
        <p:nvSpPr>
          <p:cNvPr id="72" name="Google Shape;72;p18"/>
          <p:cNvSpPr txBox="1">
            <a:spLocks noGrp="1"/>
          </p:cNvSpPr>
          <p:nvPr>
            <p:ph type="body" idx="1"/>
          </p:nvPr>
        </p:nvSpPr>
        <p:spPr>
          <a:xfrm>
            <a:off x="722375" y="2223145"/>
            <a:ext cx="3475500" cy="114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Clr>
                <a:schemeClr val="dk1"/>
              </a:buClr>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73" name="Google Shape;73;p18"/>
          <p:cNvSpPr txBox="1">
            <a:spLocks noGrp="1"/>
          </p:cNvSpPr>
          <p:nvPr>
            <p:ph type="title"/>
          </p:nvPr>
        </p:nvSpPr>
        <p:spPr>
          <a:xfrm>
            <a:off x="722375" y="530349"/>
            <a:ext cx="3475500" cy="160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4">
  <p:cSld name="CUSTOM_3_1">
    <p:spTree>
      <p:nvGrpSpPr>
        <p:cNvPr id="1" name="Shape 99"/>
        <p:cNvGrpSpPr/>
        <p:nvPr/>
      </p:nvGrpSpPr>
      <p:grpSpPr>
        <a:xfrm>
          <a:off x="0" y="0"/>
          <a:ext cx="0" cy="0"/>
          <a:chOff x="0" y="0"/>
          <a:chExt cx="0" cy="0"/>
        </a:xfrm>
      </p:grpSpPr>
      <p:sp>
        <p:nvSpPr>
          <p:cNvPr id="100" name="Google Shape;100;p25"/>
          <p:cNvSpPr txBox="1">
            <a:spLocks noGrp="1"/>
          </p:cNvSpPr>
          <p:nvPr>
            <p:ph type="subTitle" idx="1"/>
          </p:nvPr>
        </p:nvSpPr>
        <p:spPr>
          <a:xfrm>
            <a:off x="720000" y="1152475"/>
            <a:ext cx="3777300" cy="3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01" name="Google Shape;101;p25"/>
          <p:cNvSpPr txBox="1">
            <a:spLocks noGrp="1"/>
          </p:cNvSpPr>
          <p:nvPr>
            <p:ph type="title"/>
          </p:nvPr>
        </p:nvSpPr>
        <p:spPr>
          <a:xfrm>
            <a:off x="722375" y="530350"/>
            <a:ext cx="7713900" cy="49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
        <p:nvSpPr>
          <p:cNvPr id="102" name="Google Shape;102;p25"/>
          <p:cNvSpPr txBox="1">
            <a:spLocks noGrp="1"/>
          </p:cNvSpPr>
          <p:nvPr>
            <p:ph type="subTitle" idx="2"/>
          </p:nvPr>
        </p:nvSpPr>
        <p:spPr>
          <a:xfrm>
            <a:off x="4651600" y="1152475"/>
            <a:ext cx="3777300" cy="3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2000" b="1">
                <a:latin typeface="Oswald"/>
                <a:ea typeface="Oswald"/>
                <a:cs typeface="Oswald"/>
                <a:sym typeface="Oswald"/>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720000" y="2816166"/>
            <a:ext cx="2336400" cy="37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6"/>
          <p:cNvSpPr txBox="1">
            <a:spLocks noGrp="1"/>
          </p:cNvSpPr>
          <p:nvPr>
            <p:ph type="subTitle" idx="1"/>
          </p:nvPr>
        </p:nvSpPr>
        <p:spPr>
          <a:xfrm>
            <a:off x="720000" y="3265152"/>
            <a:ext cx="23364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6"/>
          <p:cNvSpPr txBox="1">
            <a:spLocks noGrp="1"/>
          </p:cNvSpPr>
          <p:nvPr>
            <p:ph type="title" idx="2"/>
          </p:nvPr>
        </p:nvSpPr>
        <p:spPr>
          <a:xfrm>
            <a:off x="3403800" y="2816166"/>
            <a:ext cx="2336400" cy="37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26"/>
          <p:cNvSpPr txBox="1">
            <a:spLocks noGrp="1"/>
          </p:cNvSpPr>
          <p:nvPr>
            <p:ph type="subTitle" idx="3"/>
          </p:nvPr>
        </p:nvSpPr>
        <p:spPr>
          <a:xfrm>
            <a:off x="3403800" y="3265152"/>
            <a:ext cx="23364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26"/>
          <p:cNvSpPr txBox="1">
            <a:spLocks noGrp="1"/>
          </p:cNvSpPr>
          <p:nvPr>
            <p:ph type="title" idx="4"/>
          </p:nvPr>
        </p:nvSpPr>
        <p:spPr>
          <a:xfrm>
            <a:off x="6087600" y="2816166"/>
            <a:ext cx="2336400" cy="37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6"/>
          <p:cNvSpPr txBox="1">
            <a:spLocks noGrp="1"/>
          </p:cNvSpPr>
          <p:nvPr>
            <p:ph type="subTitle" idx="5"/>
          </p:nvPr>
        </p:nvSpPr>
        <p:spPr>
          <a:xfrm>
            <a:off x="6087600" y="3265152"/>
            <a:ext cx="2336400" cy="72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6"/>
          <p:cNvSpPr txBox="1">
            <a:spLocks noGrp="1"/>
          </p:cNvSpPr>
          <p:nvPr>
            <p:ph type="title" idx="6"/>
          </p:nvPr>
        </p:nvSpPr>
        <p:spPr>
          <a:xfrm>
            <a:off x="722375" y="934125"/>
            <a:ext cx="7713900" cy="946500"/>
          </a:xfrm>
          <a:prstGeom prst="rect">
            <a:avLst/>
          </a:prstGeom>
          <a:effectLst>
            <a:outerShdw dist="323850" dir="5400000" algn="bl" rotWithShape="0">
              <a:schemeClr val="accent2">
                <a:alpha val="50000"/>
              </a:schemeClr>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1875197" y="1632562"/>
            <a:ext cx="22923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1" name="Google Shape;121;p28"/>
          <p:cNvSpPr txBox="1">
            <a:spLocks noGrp="1"/>
          </p:cNvSpPr>
          <p:nvPr>
            <p:ph type="subTitle" idx="1"/>
          </p:nvPr>
        </p:nvSpPr>
        <p:spPr>
          <a:xfrm>
            <a:off x="1875197" y="2219087"/>
            <a:ext cx="229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8"/>
          <p:cNvSpPr txBox="1">
            <a:spLocks noGrp="1"/>
          </p:cNvSpPr>
          <p:nvPr>
            <p:ph type="title" idx="2"/>
          </p:nvPr>
        </p:nvSpPr>
        <p:spPr>
          <a:xfrm>
            <a:off x="4981644" y="1632562"/>
            <a:ext cx="22923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28"/>
          <p:cNvSpPr txBox="1">
            <a:spLocks noGrp="1"/>
          </p:cNvSpPr>
          <p:nvPr>
            <p:ph type="subTitle" idx="3"/>
          </p:nvPr>
        </p:nvSpPr>
        <p:spPr>
          <a:xfrm>
            <a:off x="4981644" y="2219087"/>
            <a:ext cx="229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8"/>
          <p:cNvSpPr txBox="1">
            <a:spLocks noGrp="1"/>
          </p:cNvSpPr>
          <p:nvPr>
            <p:ph type="title" idx="4"/>
          </p:nvPr>
        </p:nvSpPr>
        <p:spPr>
          <a:xfrm>
            <a:off x="1875197" y="3065962"/>
            <a:ext cx="22923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28"/>
          <p:cNvSpPr txBox="1">
            <a:spLocks noGrp="1"/>
          </p:cNvSpPr>
          <p:nvPr>
            <p:ph type="subTitle" idx="5"/>
          </p:nvPr>
        </p:nvSpPr>
        <p:spPr>
          <a:xfrm>
            <a:off x="1875197" y="3652487"/>
            <a:ext cx="229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8"/>
          <p:cNvSpPr txBox="1">
            <a:spLocks noGrp="1"/>
          </p:cNvSpPr>
          <p:nvPr>
            <p:ph type="title" idx="6"/>
          </p:nvPr>
        </p:nvSpPr>
        <p:spPr>
          <a:xfrm>
            <a:off x="4981644" y="3065962"/>
            <a:ext cx="22923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28"/>
          <p:cNvSpPr txBox="1">
            <a:spLocks noGrp="1"/>
          </p:cNvSpPr>
          <p:nvPr>
            <p:ph type="subTitle" idx="7"/>
          </p:nvPr>
        </p:nvSpPr>
        <p:spPr>
          <a:xfrm>
            <a:off x="4981644" y="3652487"/>
            <a:ext cx="2292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8"/>
          <p:cNvSpPr txBox="1">
            <a:spLocks noGrp="1"/>
          </p:cNvSpPr>
          <p:nvPr>
            <p:ph type="title" idx="8"/>
          </p:nvPr>
        </p:nvSpPr>
        <p:spPr>
          <a:xfrm>
            <a:off x="722375" y="530350"/>
            <a:ext cx="7713900" cy="49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43"/>
        <p:cNvGrpSpPr/>
        <p:nvPr/>
      </p:nvGrpSpPr>
      <p:grpSpPr>
        <a:xfrm>
          <a:off x="0" y="0"/>
          <a:ext cx="0" cy="0"/>
          <a:chOff x="0" y="0"/>
          <a:chExt cx="0" cy="0"/>
        </a:xfrm>
      </p:grpSpPr>
      <p:sp>
        <p:nvSpPr>
          <p:cNvPr id="144" name="Google Shape;144;p30"/>
          <p:cNvSpPr txBox="1">
            <a:spLocks noGrp="1"/>
          </p:cNvSpPr>
          <p:nvPr>
            <p:ph type="title" hasCustomPrompt="1"/>
          </p:nvPr>
        </p:nvSpPr>
        <p:spPr>
          <a:xfrm>
            <a:off x="715100" y="1399362"/>
            <a:ext cx="2523900" cy="1492800"/>
          </a:xfrm>
          <a:prstGeom prst="rect">
            <a:avLst/>
          </a:prstGeom>
          <a:effectLst>
            <a:outerShdw dist="647700" dir="5400000" algn="bl" rotWithShape="0">
              <a:schemeClr val="lt2">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6200"/>
              <a:buNone/>
              <a:defRPr sz="62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5" name="Google Shape;145;p30"/>
          <p:cNvSpPr txBox="1">
            <a:spLocks noGrp="1"/>
          </p:cNvSpPr>
          <p:nvPr>
            <p:ph type="subTitle" idx="1"/>
          </p:nvPr>
        </p:nvSpPr>
        <p:spPr>
          <a:xfrm>
            <a:off x="715100" y="3186509"/>
            <a:ext cx="2523900" cy="78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30"/>
          <p:cNvSpPr txBox="1">
            <a:spLocks noGrp="1"/>
          </p:cNvSpPr>
          <p:nvPr>
            <p:ph type="title" idx="2" hasCustomPrompt="1"/>
          </p:nvPr>
        </p:nvSpPr>
        <p:spPr>
          <a:xfrm>
            <a:off x="3310050" y="1399364"/>
            <a:ext cx="2523900" cy="1492800"/>
          </a:xfrm>
          <a:prstGeom prst="rect">
            <a:avLst/>
          </a:prstGeom>
          <a:effectLst>
            <a:outerShdw dist="647700" dir="5400000" algn="bl" rotWithShape="0">
              <a:schemeClr val="lt2">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6200"/>
              <a:buNone/>
              <a:defRPr sz="62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7" name="Google Shape;147;p30"/>
          <p:cNvSpPr txBox="1">
            <a:spLocks noGrp="1"/>
          </p:cNvSpPr>
          <p:nvPr>
            <p:ph type="subTitle" idx="3"/>
          </p:nvPr>
        </p:nvSpPr>
        <p:spPr>
          <a:xfrm>
            <a:off x="3310050" y="3198618"/>
            <a:ext cx="2523900" cy="78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30"/>
          <p:cNvSpPr txBox="1">
            <a:spLocks noGrp="1"/>
          </p:cNvSpPr>
          <p:nvPr>
            <p:ph type="title" idx="4" hasCustomPrompt="1"/>
          </p:nvPr>
        </p:nvSpPr>
        <p:spPr>
          <a:xfrm>
            <a:off x="5905000" y="1399349"/>
            <a:ext cx="2523900" cy="1492800"/>
          </a:xfrm>
          <a:prstGeom prst="rect">
            <a:avLst/>
          </a:prstGeom>
          <a:effectLst>
            <a:outerShdw dist="647700" dir="5400000" algn="bl" rotWithShape="0">
              <a:schemeClr val="lt2">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6200"/>
              <a:buNone/>
              <a:defRPr sz="6200">
                <a:solidFill>
                  <a:schemeClr val="dk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30"/>
          <p:cNvSpPr txBox="1">
            <a:spLocks noGrp="1"/>
          </p:cNvSpPr>
          <p:nvPr>
            <p:ph type="subTitle" idx="5"/>
          </p:nvPr>
        </p:nvSpPr>
        <p:spPr>
          <a:xfrm>
            <a:off x="5905000" y="3207862"/>
            <a:ext cx="2523900" cy="78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30"/>
          <p:cNvSpPr txBox="1">
            <a:spLocks noGrp="1"/>
          </p:cNvSpPr>
          <p:nvPr>
            <p:ph type="title" idx="6"/>
          </p:nvPr>
        </p:nvSpPr>
        <p:spPr>
          <a:xfrm>
            <a:off x="722375" y="530350"/>
            <a:ext cx="7713900" cy="49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2"/>
        </a:solidFill>
        <a:effectLst/>
      </p:bgPr>
    </p:bg>
    <p:spTree>
      <p:nvGrpSpPr>
        <p:cNvPr id="1" name="Shape 163"/>
        <p:cNvGrpSpPr/>
        <p:nvPr/>
      </p:nvGrpSpPr>
      <p:grpSpPr>
        <a:xfrm>
          <a:off x="0" y="0"/>
          <a:ext cx="0" cy="0"/>
          <a:chOff x="0" y="0"/>
          <a:chExt cx="0" cy="0"/>
        </a:xfrm>
      </p:grpSpPr>
      <p:cxnSp>
        <p:nvCxnSpPr>
          <p:cNvPr id="164" name="Google Shape;164;p33"/>
          <p:cNvCxnSpPr/>
          <p:nvPr/>
        </p:nvCxnSpPr>
        <p:spPr>
          <a:xfrm>
            <a:off x="717007" y="288450"/>
            <a:ext cx="0" cy="4566300"/>
          </a:xfrm>
          <a:prstGeom prst="straightConnector1">
            <a:avLst/>
          </a:prstGeom>
          <a:noFill/>
          <a:ln w="9525" cap="flat" cmpd="sng">
            <a:solidFill>
              <a:schemeClr val="lt1"/>
            </a:solidFill>
            <a:prstDash val="solid"/>
            <a:round/>
            <a:headEnd type="none" w="med" len="med"/>
            <a:tailEnd type="none" w="med" len="med"/>
          </a:ln>
        </p:spPr>
      </p:cxnSp>
      <p:cxnSp>
        <p:nvCxnSpPr>
          <p:cNvPr id="165" name="Google Shape;165;p33"/>
          <p:cNvCxnSpPr/>
          <p:nvPr/>
        </p:nvCxnSpPr>
        <p:spPr>
          <a:xfrm>
            <a:off x="715825" y="529775"/>
            <a:ext cx="7706400" cy="0"/>
          </a:xfrm>
          <a:prstGeom prst="straightConnector1">
            <a:avLst/>
          </a:prstGeom>
          <a:noFill/>
          <a:ln w="9525" cap="flat" cmpd="sng">
            <a:solidFill>
              <a:schemeClr val="lt1"/>
            </a:solidFill>
            <a:prstDash val="solid"/>
            <a:round/>
            <a:headEnd type="none" w="med" len="med"/>
            <a:tailEnd type="none" w="med" len="med"/>
          </a:ln>
        </p:spPr>
      </p:cxnSp>
      <p:cxnSp>
        <p:nvCxnSpPr>
          <p:cNvPr id="166" name="Google Shape;166;p33"/>
          <p:cNvCxnSpPr/>
          <p:nvPr/>
        </p:nvCxnSpPr>
        <p:spPr>
          <a:xfrm>
            <a:off x="722369" y="4608500"/>
            <a:ext cx="7706400" cy="0"/>
          </a:xfrm>
          <a:prstGeom prst="straightConnector1">
            <a:avLst/>
          </a:prstGeom>
          <a:noFill/>
          <a:ln w="9525" cap="flat" cmpd="sng">
            <a:solidFill>
              <a:schemeClr val="lt1"/>
            </a:solidFill>
            <a:prstDash val="solid"/>
            <a:round/>
            <a:headEnd type="none" w="med" len="med"/>
            <a:tailEnd type="none" w="med" len="med"/>
          </a:ln>
        </p:spPr>
      </p:cxnSp>
      <p:cxnSp>
        <p:nvCxnSpPr>
          <p:cNvPr id="167" name="Google Shape;167;p33"/>
          <p:cNvCxnSpPr/>
          <p:nvPr/>
        </p:nvCxnSpPr>
        <p:spPr>
          <a:xfrm>
            <a:off x="8428907" y="288600"/>
            <a:ext cx="0" cy="45663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3"/>
        </a:solidFill>
        <a:effectLst/>
      </p:bgPr>
    </p:bg>
    <p:spTree>
      <p:nvGrpSpPr>
        <p:cNvPr id="1" name="Shape 168"/>
        <p:cNvGrpSpPr/>
        <p:nvPr/>
      </p:nvGrpSpPr>
      <p:grpSpPr>
        <a:xfrm>
          <a:off x="0" y="0"/>
          <a:ext cx="0" cy="0"/>
          <a:chOff x="0" y="0"/>
          <a:chExt cx="0" cy="0"/>
        </a:xfrm>
      </p:grpSpPr>
      <p:cxnSp>
        <p:nvCxnSpPr>
          <p:cNvPr id="169" name="Google Shape;169;p34"/>
          <p:cNvCxnSpPr/>
          <p:nvPr/>
        </p:nvCxnSpPr>
        <p:spPr>
          <a:xfrm>
            <a:off x="725025" y="291500"/>
            <a:ext cx="0" cy="4596900"/>
          </a:xfrm>
          <a:prstGeom prst="straightConnector1">
            <a:avLst/>
          </a:prstGeom>
          <a:noFill/>
          <a:ln w="9525" cap="flat" cmpd="sng">
            <a:solidFill>
              <a:schemeClr val="accent1"/>
            </a:solidFill>
            <a:prstDash val="solid"/>
            <a:round/>
            <a:headEnd type="none" w="med" len="med"/>
            <a:tailEnd type="none" w="med" len="med"/>
          </a:ln>
        </p:spPr>
      </p:cxnSp>
      <p:cxnSp>
        <p:nvCxnSpPr>
          <p:cNvPr id="170" name="Google Shape;170;p34"/>
          <p:cNvCxnSpPr/>
          <p:nvPr/>
        </p:nvCxnSpPr>
        <p:spPr>
          <a:xfrm rot="10800000">
            <a:off x="718498" y="288450"/>
            <a:ext cx="7707000" cy="0"/>
          </a:xfrm>
          <a:prstGeom prst="straightConnector1">
            <a:avLst/>
          </a:prstGeom>
          <a:noFill/>
          <a:ln w="9525" cap="flat" cmpd="sng">
            <a:solidFill>
              <a:schemeClr val="accent1"/>
            </a:solidFill>
            <a:prstDash val="solid"/>
            <a:round/>
            <a:headEnd type="none" w="med" len="med"/>
            <a:tailEnd type="none" w="med" len="med"/>
          </a:ln>
        </p:spPr>
      </p:cxnSp>
      <p:cxnSp>
        <p:nvCxnSpPr>
          <p:cNvPr id="171" name="Google Shape;171;p34"/>
          <p:cNvCxnSpPr/>
          <p:nvPr/>
        </p:nvCxnSpPr>
        <p:spPr>
          <a:xfrm rot="10800000">
            <a:off x="722543" y="4608500"/>
            <a:ext cx="7698900" cy="0"/>
          </a:xfrm>
          <a:prstGeom prst="straightConnector1">
            <a:avLst/>
          </a:prstGeom>
          <a:noFill/>
          <a:ln w="9525" cap="flat" cmpd="sng">
            <a:solidFill>
              <a:schemeClr val="accent1"/>
            </a:solidFill>
            <a:prstDash val="solid"/>
            <a:round/>
            <a:headEnd type="none" w="med" len="med"/>
            <a:tailEnd type="none" w="med" len="med"/>
          </a:ln>
        </p:spPr>
      </p:cxnSp>
      <p:cxnSp>
        <p:nvCxnSpPr>
          <p:cNvPr id="172" name="Google Shape;172;p34"/>
          <p:cNvCxnSpPr/>
          <p:nvPr/>
        </p:nvCxnSpPr>
        <p:spPr>
          <a:xfrm>
            <a:off x="6248756" y="440500"/>
            <a:ext cx="0" cy="965100"/>
          </a:xfrm>
          <a:prstGeom prst="straightConnector1">
            <a:avLst/>
          </a:prstGeom>
          <a:noFill/>
          <a:ln w="9525" cap="flat" cmpd="sng">
            <a:solidFill>
              <a:schemeClr val="accent1"/>
            </a:solidFill>
            <a:prstDash val="solid"/>
            <a:round/>
            <a:headEnd type="none" w="med" len="med"/>
            <a:tailEnd type="none" w="med" len="med"/>
          </a:ln>
        </p:spPr>
      </p:cxnSp>
      <p:cxnSp>
        <p:nvCxnSpPr>
          <p:cNvPr id="173" name="Google Shape;173;p34"/>
          <p:cNvCxnSpPr/>
          <p:nvPr/>
        </p:nvCxnSpPr>
        <p:spPr>
          <a:xfrm>
            <a:off x="2870793" y="437250"/>
            <a:ext cx="0" cy="962100"/>
          </a:xfrm>
          <a:prstGeom prst="straightConnector1">
            <a:avLst/>
          </a:prstGeom>
          <a:noFill/>
          <a:ln w="9525" cap="flat" cmpd="sng">
            <a:solidFill>
              <a:schemeClr val="accent1"/>
            </a:solidFill>
            <a:prstDash val="solid"/>
            <a:round/>
            <a:headEnd type="none" w="med" len="med"/>
            <a:tailEnd type="none" w="med" len="med"/>
          </a:ln>
        </p:spPr>
      </p:cxnSp>
      <p:cxnSp>
        <p:nvCxnSpPr>
          <p:cNvPr id="174" name="Google Shape;174;p34"/>
          <p:cNvCxnSpPr/>
          <p:nvPr/>
        </p:nvCxnSpPr>
        <p:spPr>
          <a:xfrm rot="10800000">
            <a:off x="725776" y="1149825"/>
            <a:ext cx="7707000" cy="0"/>
          </a:xfrm>
          <a:prstGeom prst="straightConnector1">
            <a:avLst/>
          </a:prstGeom>
          <a:noFill/>
          <a:ln w="9525" cap="flat" cmpd="sng">
            <a:solidFill>
              <a:schemeClr val="accent1"/>
            </a:solidFill>
            <a:prstDash val="solid"/>
            <a:round/>
            <a:headEnd type="none" w="med" len="med"/>
            <a:tailEnd type="none" w="med" len="med"/>
          </a:ln>
        </p:spPr>
      </p:cxnSp>
      <p:cxnSp>
        <p:nvCxnSpPr>
          <p:cNvPr id="175" name="Google Shape;175;p34"/>
          <p:cNvCxnSpPr/>
          <p:nvPr/>
        </p:nvCxnSpPr>
        <p:spPr>
          <a:xfrm>
            <a:off x="8428900" y="291500"/>
            <a:ext cx="0" cy="4596900"/>
          </a:xfrm>
          <a:prstGeom prst="straightConnector1">
            <a:avLst/>
          </a:prstGeom>
          <a:noFill/>
          <a:ln w="9525" cap="flat" cmpd="sng">
            <a:solidFill>
              <a:schemeClr val="accent1"/>
            </a:solidFill>
            <a:prstDash val="solid"/>
            <a:round/>
            <a:headEnd type="none" w="med" len="med"/>
            <a:tailEnd type="none" w="med" len="med"/>
          </a:ln>
        </p:spPr>
      </p:cxnSp>
      <p:cxnSp>
        <p:nvCxnSpPr>
          <p:cNvPr id="176" name="Google Shape;176;p34"/>
          <p:cNvCxnSpPr/>
          <p:nvPr/>
        </p:nvCxnSpPr>
        <p:spPr>
          <a:xfrm rot="10800000">
            <a:off x="718498" y="535000"/>
            <a:ext cx="7707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086700" y="2703650"/>
            <a:ext cx="4104300" cy="6843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086700" y="1138788"/>
            <a:ext cx="2368500" cy="1564800"/>
          </a:xfrm>
          <a:prstGeom prst="rect">
            <a:avLst/>
          </a:prstGeom>
          <a:effectLst>
            <a:outerShdw dist="952500" algn="bl" rotWithShape="0">
              <a:schemeClr val="accent2">
                <a:alpha val="47000"/>
              </a:schemeClr>
            </a:outerShdw>
          </a:effectLst>
        </p:spPr>
        <p:txBody>
          <a:bodyPr spcFirstLastPara="1" wrap="square" lIns="91425" tIns="91425" rIns="91425" bIns="91425" anchor="t" anchorCtr="0">
            <a:noAutofit/>
          </a:bodyPr>
          <a:lstStyle>
            <a:lvl1pPr lvl="0" algn="l" rtl="0">
              <a:spcBef>
                <a:spcPts val="0"/>
              </a:spcBef>
              <a:spcAft>
                <a:spcPts val="0"/>
              </a:spcAft>
              <a:buSzPts val="6000"/>
              <a:buNone/>
              <a:defRPr sz="94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086700" y="3446876"/>
            <a:ext cx="4104300" cy="46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706804" y="2146592"/>
            <a:ext cx="2784300" cy="493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400" b="1">
                <a:solidFill>
                  <a:schemeClr val="dk2"/>
                </a:solidFill>
                <a:latin typeface="Oswald"/>
                <a:ea typeface="Oswald"/>
                <a:cs typeface="Oswald"/>
                <a:sym typeface="Oswa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 name="Google Shape;20;p5"/>
          <p:cNvSpPr txBox="1">
            <a:spLocks noGrp="1"/>
          </p:cNvSpPr>
          <p:nvPr>
            <p:ph type="subTitle" idx="2"/>
          </p:nvPr>
        </p:nvSpPr>
        <p:spPr>
          <a:xfrm>
            <a:off x="5435340" y="2146592"/>
            <a:ext cx="2784300" cy="49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1" name="Google Shape;21;p5"/>
          <p:cNvSpPr txBox="1">
            <a:spLocks noGrp="1"/>
          </p:cNvSpPr>
          <p:nvPr>
            <p:ph type="subTitle" idx="3"/>
          </p:nvPr>
        </p:nvSpPr>
        <p:spPr>
          <a:xfrm>
            <a:off x="1706810" y="2693501"/>
            <a:ext cx="2784300" cy="10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subTitle" idx="4"/>
          </p:nvPr>
        </p:nvSpPr>
        <p:spPr>
          <a:xfrm>
            <a:off x="5435340" y="2693501"/>
            <a:ext cx="2784300" cy="102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722375" y="530350"/>
            <a:ext cx="7713900" cy="49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2375" y="530350"/>
            <a:ext cx="7713900" cy="49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1746500" y="2584701"/>
            <a:ext cx="5523000" cy="852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sz="1400"/>
            </a:lvl1pPr>
            <a:lvl2pPr marL="914400" lvl="1" indent="-317500" rtl="0">
              <a:lnSpc>
                <a:spcPct val="100000"/>
              </a:lnSpc>
              <a:spcBef>
                <a:spcPts val="0"/>
              </a:spcBef>
              <a:spcAft>
                <a:spcPts val="0"/>
              </a:spcAft>
              <a:buClr>
                <a:schemeClr val="dk1"/>
              </a:buClr>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28" name="Google Shape;28;p7"/>
          <p:cNvSpPr txBox="1">
            <a:spLocks noGrp="1"/>
          </p:cNvSpPr>
          <p:nvPr>
            <p:ph type="title"/>
          </p:nvPr>
        </p:nvSpPr>
        <p:spPr>
          <a:xfrm>
            <a:off x="1745575" y="1533475"/>
            <a:ext cx="5522700" cy="852000"/>
          </a:xfrm>
          <a:prstGeom prst="rect">
            <a:avLst/>
          </a:prstGeom>
          <a:effectLst>
            <a:outerShdw dist="342900" dir="5400000" algn="bl" rotWithShape="0">
              <a:schemeClr val="accent2">
                <a:alpha val="50000"/>
              </a:schemeClr>
            </a:outerShdw>
          </a:effectLst>
        </p:spPr>
        <p:txBody>
          <a:bodyPr spcFirstLastPara="1" wrap="square" lIns="91425" tIns="91425" rIns="91425" bIns="91425" anchor="t" anchorCtr="0">
            <a:noAutofit/>
          </a:bodyPr>
          <a:lstStyle>
            <a:lvl1pPr lvl="0" algn="l"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518250" y="3382450"/>
            <a:ext cx="4719900" cy="67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9"/>
          <p:cNvSpPr txBox="1">
            <a:spLocks noGrp="1"/>
          </p:cNvSpPr>
          <p:nvPr>
            <p:ph type="title"/>
          </p:nvPr>
        </p:nvSpPr>
        <p:spPr>
          <a:xfrm>
            <a:off x="1512862" y="877132"/>
            <a:ext cx="3579300" cy="2457900"/>
          </a:xfrm>
          <a:prstGeom prst="rect">
            <a:avLst/>
          </a:prstGeom>
          <a:effectLst>
            <a:outerShdw dist="952500" dir="5400000" algn="bl" rotWithShape="0">
              <a:schemeClr val="accent2">
                <a:alpha val="50000"/>
              </a:schemeClr>
            </a:outerShdw>
          </a:effectLst>
        </p:spPr>
        <p:txBody>
          <a:bodyPr spcFirstLastPara="1" wrap="square" lIns="91425" tIns="91425" rIns="91425" bIns="91425" anchor="t" anchorCtr="0">
            <a:noAutofit/>
          </a:bodyPr>
          <a:lstStyle>
            <a:lvl1pPr lvl="0" rtl="0">
              <a:spcBef>
                <a:spcPts val="0"/>
              </a:spcBef>
              <a:spcAft>
                <a:spcPts val="0"/>
              </a:spcAft>
              <a:buSzPts val="3200"/>
              <a:buNone/>
              <a:defRPr sz="93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1362150" y="1404693"/>
            <a:ext cx="22764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13"/>
          <p:cNvSpPr txBox="1">
            <a:spLocks noGrp="1"/>
          </p:cNvSpPr>
          <p:nvPr>
            <p:ph type="title" idx="2" hasCustomPrompt="1"/>
          </p:nvPr>
        </p:nvSpPr>
        <p:spPr>
          <a:xfrm>
            <a:off x="1362150" y="811525"/>
            <a:ext cx="1051500" cy="593400"/>
          </a:xfrm>
          <a:prstGeom prst="rect">
            <a:avLst/>
          </a:prstGeom>
          <a:effectLst>
            <a:outerShdw dist="390525" dir="21540000" algn="bl" rotWithShape="0">
              <a:schemeClr val="accent2">
                <a:alpha val="50000"/>
              </a:schemeClr>
            </a:outerShdw>
          </a:effectLst>
        </p:spPr>
        <p:txBody>
          <a:bodyPr spcFirstLastPara="1" wrap="square" lIns="91425" tIns="91425" rIns="91425" bIns="91425" anchor="ctr" anchorCtr="0">
            <a:noAutofit/>
          </a:bodyPr>
          <a:lstStyle>
            <a:lvl1pPr lvl="0" algn="l"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 name="Google Shape;43;p13"/>
          <p:cNvSpPr txBox="1">
            <a:spLocks noGrp="1"/>
          </p:cNvSpPr>
          <p:nvPr>
            <p:ph type="subTitle" idx="1"/>
          </p:nvPr>
        </p:nvSpPr>
        <p:spPr>
          <a:xfrm>
            <a:off x="1362150" y="1991218"/>
            <a:ext cx="227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 name="Google Shape;44;p13"/>
          <p:cNvSpPr txBox="1">
            <a:spLocks noGrp="1"/>
          </p:cNvSpPr>
          <p:nvPr>
            <p:ph type="title" idx="3"/>
          </p:nvPr>
        </p:nvSpPr>
        <p:spPr>
          <a:xfrm>
            <a:off x="6152563" y="1404693"/>
            <a:ext cx="22764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 name="Google Shape;45;p13"/>
          <p:cNvSpPr txBox="1">
            <a:spLocks noGrp="1"/>
          </p:cNvSpPr>
          <p:nvPr>
            <p:ph type="title" idx="4" hasCustomPrompt="1"/>
          </p:nvPr>
        </p:nvSpPr>
        <p:spPr>
          <a:xfrm>
            <a:off x="6152563" y="811518"/>
            <a:ext cx="1188600" cy="593400"/>
          </a:xfrm>
          <a:prstGeom prst="rect">
            <a:avLst/>
          </a:prstGeom>
          <a:effectLst>
            <a:outerShdw dist="495300" dir="21540000" algn="bl" rotWithShape="0">
              <a:schemeClr val="accent2">
                <a:alpha val="50000"/>
              </a:schemeClr>
            </a:outerShdw>
          </a:effectLst>
        </p:spPr>
        <p:txBody>
          <a:bodyPr spcFirstLastPara="1" wrap="square" lIns="91425" tIns="91425" rIns="91425" bIns="91425" anchor="ctr" anchorCtr="0">
            <a:noAutofit/>
          </a:bodyPr>
          <a:lstStyle>
            <a:lvl1pPr lvl="0" algn="l"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 name="Google Shape;46;p13"/>
          <p:cNvSpPr txBox="1">
            <a:spLocks noGrp="1"/>
          </p:cNvSpPr>
          <p:nvPr>
            <p:ph type="subTitle" idx="5"/>
          </p:nvPr>
        </p:nvSpPr>
        <p:spPr>
          <a:xfrm>
            <a:off x="6152563" y="1991218"/>
            <a:ext cx="227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7" name="Google Shape;47;p13"/>
          <p:cNvSpPr txBox="1">
            <a:spLocks noGrp="1"/>
          </p:cNvSpPr>
          <p:nvPr>
            <p:ph type="title" idx="6"/>
          </p:nvPr>
        </p:nvSpPr>
        <p:spPr>
          <a:xfrm>
            <a:off x="1362150" y="3270293"/>
            <a:ext cx="22764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13"/>
          <p:cNvSpPr txBox="1">
            <a:spLocks noGrp="1"/>
          </p:cNvSpPr>
          <p:nvPr>
            <p:ph type="title" idx="7" hasCustomPrompt="1"/>
          </p:nvPr>
        </p:nvSpPr>
        <p:spPr>
          <a:xfrm>
            <a:off x="1362150" y="2677125"/>
            <a:ext cx="1193100" cy="593400"/>
          </a:xfrm>
          <a:prstGeom prst="rect">
            <a:avLst/>
          </a:prstGeom>
          <a:effectLst>
            <a:outerShdw dist="504825" dir="21540000" algn="bl" rotWithShape="0">
              <a:schemeClr val="accent2">
                <a:alpha val="50000"/>
              </a:schemeClr>
            </a:outerShdw>
          </a:effectLst>
        </p:spPr>
        <p:txBody>
          <a:bodyPr spcFirstLastPara="1" wrap="square" lIns="91425" tIns="91425" rIns="91425" bIns="91425" anchor="ctr" anchorCtr="0">
            <a:noAutofit/>
          </a:bodyPr>
          <a:lstStyle>
            <a:lvl1pPr lvl="0" algn="l"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subTitle" idx="8"/>
          </p:nvPr>
        </p:nvSpPr>
        <p:spPr>
          <a:xfrm>
            <a:off x="1362150" y="3856818"/>
            <a:ext cx="227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 name="Google Shape;50;p13"/>
          <p:cNvSpPr txBox="1">
            <a:spLocks noGrp="1"/>
          </p:cNvSpPr>
          <p:nvPr>
            <p:ph type="title" idx="9"/>
          </p:nvPr>
        </p:nvSpPr>
        <p:spPr>
          <a:xfrm>
            <a:off x="6152563" y="3270293"/>
            <a:ext cx="22764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3"/>
          <p:cNvSpPr txBox="1">
            <a:spLocks noGrp="1"/>
          </p:cNvSpPr>
          <p:nvPr>
            <p:ph type="title" idx="13" hasCustomPrompt="1"/>
          </p:nvPr>
        </p:nvSpPr>
        <p:spPr>
          <a:xfrm>
            <a:off x="6152563" y="2677118"/>
            <a:ext cx="1188600" cy="593400"/>
          </a:xfrm>
          <a:prstGeom prst="rect">
            <a:avLst/>
          </a:prstGeom>
          <a:effectLst>
            <a:outerShdw dist="504825" dir="21540000" algn="bl" rotWithShape="0">
              <a:schemeClr val="accent2">
                <a:alpha val="50000"/>
              </a:schemeClr>
            </a:outerShdw>
          </a:effectLst>
        </p:spPr>
        <p:txBody>
          <a:bodyPr spcFirstLastPara="1" wrap="square" lIns="91425" tIns="91425" rIns="91425" bIns="91425" anchor="ctr" anchorCtr="0">
            <a:noAutofit/>
          </a:bodyPr>
          <a:lstStyle>
            <a:lvl1pPr lvl="0" algn="l"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14"/>
          </p:nvPr>
        </p:nvSpPr>
        <p:spPr>
          <a:xfrm>
            <a:off x="6152563" y="3856818"/>
            <a:ext cx="227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15"/>
          </p:nvPr>
        </p:nvSpPr>
        <p:spPr>
          <a:xfrm rot="-5400000">
            <a:off x="-1143950" y="2321950"/>
            <a:ext cx="4081200" cy="49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
        <p:nvSpPr>
          <p:cNvPr id="54" name="Google Shape;54;p13"/>
          <p:cNvSpPr txBox="1">
            <a:spLocks noGrp="1"/>
          </p:cNvSpPr>
          <p:nvPr>
            <p:ph type="title" idx="16"/>
          </p:nvPr>
        </p:nvSpPr>
        <p:spPr>
          <a:xfrm>
            <a:off x="3757363" y="1404693"/>
            <a:ext cx="22764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13"/>
          <p:cNvSpPr txBox="1">
            <a:spLocks noGrp="1"/>
          </p:cNvSpPr>
          <p:nvPr>
            <p:ph type="title" idx="17" hasCustomPrompt="1"/>
          </p:nvPr>
        </p:nvSpPr>
        <p:spPr>
          <a:xfrm>
            <a:off x="3757363" y="811518"/>
            <a:ext cx="1188600" cy="593400"/>
          </a:xfrm>
          <a:prstGeom prst="rect">
            <a:avLst/>
          </a:prstGeom>
          <a:effectLst>
            <a:outerShdw dist="495300" dir="21540000" algn="bl" rotWithShape="0">
              <a:schemeClr val="accent2">
                <a:alpha val="50000"/>
              </a:schemeClr>
            </a:outerShdw>
          </a:effectLst>
        </p:spPr>
        <p:txBody>
          <a:bodyPr spcFirstLastPara="1" wrap="square" lIns="91425" tIns="91425" rIns="91425" bIns="91425" anchor="ctr" anchorCtr="0">
            <a:noAutofit/>
          </a:bodyPr>
          <a:lstStyle>
            <a:lvl1pPr lvl="0" algn="l"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8"/>
          </p:nvPr>
        </p:nvSpPr>
        <p:spPr>
          <a:xfrm>
            <a:off x="3757363" y="1991218"/>
            <a:ext cx="227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19"/>
          </p:nvPr>
        </p:nvSpPr>
        <p:spPr>
          <a:xfrm>
            <a:off x="3757363" y="3270293"/>
            <a:ext cx="22764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title" idx="20" hasCustomPrompt="1"/>
          </p:nvPr>
        </p:nvSpPr>
        <p:spPr>
          <a:xfrm>
            <a:off x="3757363" y="2677118"/>
            <a:ext cx="1188600" cy="593400"/>
          </a:xfrm>
          <a:prstGeom prst="rect">
            <a:avLst/>
          </a:prstGeom>
          <a:effectLst>
            <a:outerShdw dist="495300" dir="21540000" algn="bl" rotWithShape="0">
              <a:schemeClr val="accent2">
                <a:alpha val="50000"/>
              </a:schemeClr>
            </a:outerShdw>
          </a:effectLst>
        </p:spPr>
        <p:txBody>
          <a:bodyPr spcFirstLastPara="1" wrap="square" lIns="91425" tIns="91425" rIns="91425" bIns="91425" anchor="ctr" anchorCtr="0">
            <a:noAutofit/>
          </a:bodyPr>
          <a:lstStyle>
            <a:lvl1pPr lvl="0" algn="l"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21"/>
          </p:nvPr>
        </p:nvSpPr>
        <p:spPr>
          <a:xfrm>
            <a:off x="3757363" y="3856818"/>
            <a:ext cx="227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1458125" y="3011700"/>
            <a:ext cx="3503400" cy="888000"/>
          </a:xfrm>
          <a:prstGeom prst="rect">
            <a:avLst/>
          </a:prstGeom>
          <a:effectLst>
            <a:outerShdw dist="304800" dir="5400000" algn="bl" rotWithShape="0">
              <a:schemeClr val="accent2">
                <a:alpha val="50000"/>
              </a:schemeClr>
            </a:outerShdw>
          </a:effectLst>
        </p:spPr>
        <p:txBody>
          <a:bodyPr spcFirstLastPara="1" wrap="square" lIns="91425" tIns="91425" rIns="91425" bIns="91425" anchor="t" anchorCtr="0">
            <a:noAutofit/>
          </a:bodyPr>
          <a:lstStyle>
            <a:lvl1pPr lvl="0" algn="l"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2" name="Google Shape;62;p14"/>
          <p:cNvSpPr txBox="1">
            <a:spLocks noGrp="1"/>
          </p:cNvSpPr>
          <p:nvPr>
            <p:ph type="subTitle" idx="1"/>
          </p:nvPr>
        </p:nvSpPr>
        <p:spPr>
          <a:xfrm>
            <a:off x="1458125" y="1327975"/>
            <a:ext cx="5965500" cy="155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0350"/>
            <a:ext cx="7713900" cy="499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rtl="0">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1pPr>
            <a:lvl2pPr marL="914400" lvl="1"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2pPr>
            <a:lvl3pPr marL="1371600" lvl="2"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3pPr>
            <a:lvl4pPr marL="1828800" lvl="3"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4pPr>
            <a:lvl5pPr marL="2286000" lvl="4"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5pPr>
            <a:lvl6pPr marL="2743200" lvl="5"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6pPr>
            <a:lvl7pPr marL="3200400" lvl="6"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7pPr>
            <a:lvl8pPr marL="3657600" lvl="7"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8pPr>
            <a:lvl9pPr marL="4114800" lvl="8" indent="-317500">
              <a:lnSpc>
                <a:spcPct val="100000"/>
              </a:lnSpc>
              <a:spcBef>
                <a:spcPts val="0"/>
              </a:spcBef>
              <a:spcAft>
                <a:spcPts val="0"/>
              </a:spcAft>
              <a:buClr>
                <a:schemeClr val="dk1"/>
              </a:buClr>
              <a:buSzPts val="1400"/>
              <a:buFont typeface="Raleway Medium"/>
              <a:buChar char="■"/>
              <a:defRPr>
                <a:solidFill>
                  <a:schemeClr val="dk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59" r:id="rId8"/>
    <p:sldLayoutId id="2147483660" r:id="rId9"/>
    <p:sldLayoutId id="2147483664" r:id="rId10"/>
    <p:sldLayoutId id="2147483671" r:id="rId11"/>
    <p:sldLayoutId id="2147483672" r:id="rId12"/>
    <p:sldLayoutId id="2147483674" r:id="rId13"/>
    <p:sldLayoutId id="2147483676" r:id="rId14"/>
    <p:sldLayoutId id="2147483679" r:id="rId15"/>
    <p:sldLayoutId id="214748368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3D_3229BF3C.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0A_0.xm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microsoft.com/office/2018/10/relationships/comments" Target="../comments/modernComment_140_6D6F359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0D_0.xml"/><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microsoft.com/office/2018/10/relationships/comments" Target="../comments/modernComment_13F_4DAE30B8.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deeppicar-part-5-lane-following-via-deep-learning-d93acdce6110"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hyperlink" Target="https://arxiv.org/pdf/2002.00444.pdf%5d" TargetMode="External"/><Relationship Id="rId4" Type="http://schemas.openxmlformats.org/officeDocument/2006/relationships/hyperlink" Target="http://dx.doi.org/10.1088/1742-6596/1869/1/01207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zUVg5NIvZfoPbE98v-WhZca_BqrEvWokDczSVFyVykM/copy"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38"/>
          <p:cNvGrpSpPr/>
          <p:nvPr/>
        </p:nvGrpSpPr>
        <p:grpSpPr>
          <a:xfrm>
            <a:off x="194690" y="288450"/>
            <a:ext cx="8958901" cy="4566600"/>
            <a:chOff x="194690" y="288450"/>
            <a:chExt cx="8958901" cy="4566600"/>
          </a:xfrm>
        </p:grpSpPr>
        <p:grpSp>
          <p:nvGrpSpPr>
            <p:cNvPr id="188" name="Google Shape;188;p38"/>
            <p:cNvGrpSpPr/>
            <p:nvPr/>
          </p:nvGrpSpPr>
          <p:grpSpPr>
            <a:xfrm>
              <a:off x="194690" y="288450"/>
              <a:ext cx="8958901" cy="4566600"/>
              <a:chOff x="184949" y="288450"/>
              <a:chExt cx="8958901" cy="4566600"/>
            </a:xfrm>
          </p:grpSpPr>
          <p:grpSp>
            <p:nvGrpSpPr>
              <p:cNvPr id="189" name="Google Shape;189;p38"/>
              <p:cNvGrpSpPr/>
              <p:nvPr/>
            </p:nvGrpSpPr>
            <p:grpSpPr>
              <a:xfrm>
                <a:off x="184949" y="288450"/>
                <a:ext cx="8958901" cy="4566600"/>
                <a:chOff x="184949" y="288450"/>
                <a:chExt cx="8958901" cy="4566600"/>
              </a:xfrm>
            </p:grpSpPr>
            <p:cxnSp>
              <p:nvCxnSpPr>
                <p:cNvPr id="190" name="Google Shape;190;p38"/>
                <p:cNvCxnSpPr/>
                <p:nvPr/>
              </p:nvCxnSpPr>
              <p:spPr>
                <a:xfrm>
                  <a:off x="1295753" y="288450"/>
                  <a:ext cx="0" cy="4566300"/>
                </a:xfrm>
                <a:prstGeom prst="straightConnector1">
                  <a:avLst/>
                </a:prstGeom>
                <a:noFill/>
                <a:ln w="9525" cap="flat" cmpd="sng">
                  <a:solidFill>
                    <a:schemeClr val="accent3"/>
                  </a:solidFill>
                  <a:prstDash val="solid"/>
                  <a:round/>
                  <a:headEnd type="none" w="med" len="med"/>
                  <a:tailEnd type="none" w="med" len="med"/>
                </a:ln>
              </p:spPr>
            </p:cxnSp>
            <p:cxnSp>
              <p:nvCxnSpPr>
                <p:cNvPr id="191" name="Google Shape;191;p38"/>
                <p:cNvCxnSpPr/>
                <p:nvPr/>
              </p:nvCxnSpPr>
              <p:spPr>
                <a:xfrm>
                  <a:off x="1452525" y="288450"/>
                  <a:ext cx="0" cy="4566600"/>
                </a:xfrm>
                <a:prstGeom prst="straightConnector1">
                  <a:avLst/>
                </a:prstGeom>
                <a:noFill/>
                <a:ln w="9525" cap="flat" cmpd="sng">
                  <a:solidFill>
                    <a:schemeClr val="accent3"/>
                  </a:solidFill>
                  <a:prstDash val="solid"/>
                  <a:round/>
                  <a:headEnd type="none" w="med" len="med"/>
                  <a:tailEnd type="none" w="med" len="med"/>
                </a:ln>
              </p:spPr>
            </p:cxnSp>
            <p:grpSp>
              <p:nvGrpSpPr>
                <p:cNvPr id="192" name="Google Shape;192;p38"/>
                <p:cNvGrpSpPr/>
                <p:nvPr/>
              </p:nvGrpSpPr>
              <p:grpSpPr>
                <a:xfrm>
                  <a:off x="184949" y="784050"/>
                  <a:ext cx="8958901" cy="3692025"/>
                  <a:chOff x="184949" y="784050"/>
                  <a:chExt cx="8958901" cy="3692025"/>
                </a:xfrm>
              </p:grpSpPr>
              <p:cxnSp>
                <p:nvCxnSpPr>
                  <p:cNvPr id="193" name="Google Shape;193;p38"/>
                  <p:cNvCxnSpPr/>
                  <p:nvPr/>
                </p:nvCxnSpPr>
                <p:spPr>
                  <a:xfrm>
                    <a:off x="1147050" y="1958700"/>
                    <a:ext cx="7996800" cy="0"/>
                  </a:xfrm>
                  <a:prstGeom prst="straightConnector1">
                    <a:avLst/>
                  </a:prstGeom>
                  <a:noFill/>
                  <a:ln w="9525" cap="flat" cmpd="sng">
                    <a:solidFill>
                      <a:schemeClr val="accent3"/>
                    </a:solidFill>
                    <a:prstDash val="solid"/>
                    <a:round/>
                    <a:headEnd type="none" w="med" len="med"/>
                    <a:tailEnd type="none" w="med" len="med"/>
                  </a:ln>
                </p:spPr>
              </p:cxnSp>
              <p:cxnSp>
                <p:nvCxnSpPr>
                  <p:cNvPr id="194" name="Google Shape;194;p38"/>
                  <p:cNvCxnSpPr/>
                  <p:nvPr/>
                </p:nvCxnSpPr>
                <p:spPr>
                  <a:xfrm>
                    <a:off x="1159132" y="3108487"/>
                    <a:ext cx="7981800" cy="0"/>
                  </a:xfrm>
                  <a:prstGeom prst="straightConnector1">
                    <a:avLst/>
                  </a:prstGeom>
                  <a:noFill/>
                  <a:ln w="9525" cap="flat" cmpd="sng">
                    <a:solidFill>
                      <a:schemeClr val="accent3"/>
                    </a:solidFill>
                    <a:prstDash val="solid"/>
                    <a:round/>
                    <a:headEnd type="none" w="med" len="med"/>
                    <a:tailEnd type="none" w="med" len="med"/>
                  </a:ln>
                </p:spPr>
              </p:cxnSp>
              <p:cxnSp>
                <p:nvCxnSpPr>
                  <p:cNvPr id="195" name="Google Shape;195;p38"/>
                  <p:cNvCxnSpPr/>
                  <p:nvPr/>
                </p:nvCxnSpPr>
                <p:spPr>
                  <a:xfrm>
                    <a:off x="1158931" y="2538371"/>
                    <a:ext cx="7981800" cy="0"/>
                  </a:xfrm>
                  <a:prstGeom prst="straightConnector1">
                    <a:avLst/>
                  </a:prstGeom>
                  <a:noFill/>
                  <a:ln w="9525" cap="flat" cmpd="sng">
                    <a:solidFill>
                      <a:schemeClr val="accent3"/>
                    </a:solidFill>
                    <a:prstDash val="solid"/>
                    <a:round/>
                    <a:headEnd type="none" w="med" len="med"/>
                    <a:tailEnd type="none" w="med" len="med"/>
                  </a:ln>
                </p:spPr>
              </p:cxnSp>
              <p:cxnSp>
                <p:nvCxnSpPr>
                  <p:cNvPr id="196" name="Google Shape;196;p38"/>
                  <p:cNvCxnSpPr/>
                  <p:nvPr/>
                </p:nvCxnSpPr>
                <p:spPr>
                  <a:xfrm>
                    <a:off x="184949" y="784050"/>
                    <a:ext cx="8956200" cy="0"/>
                  </a:xfrm>
                  <a:prstGeom prst="straightConnector1">
                    <a:avLst/>
                  </a:prstGeom>
                  <a:noFill/>
                  <a:ln w="9525" cap="flat" cmpd="sng">
                    <a:solidFill>
                      <a:schemeClr val="accent3"/>
                    </a:solidFill>
                    <a:prstDash val="solid"/>
                    <a:round/>
                    <a:headEnd type="none" w="med" len="med"/>
                    <a:tailEnd type="none" w="med" len="med"/>
                  </a:ln>
                </p:spPr>
              </p:cxnSp>
              <p:cxnSp>
                <p:nvCxnSpPr>
                  <p:cNvPr id="197" name="Google Shape;197;p38"/>
                  <p:cNvCxnSpPr/>
                  <p:nvPr/>
                </p:nvCxnSpPr>
                <p:spPr>
                  <a:xfrm>
                    <a:off x="1159132" y="1759470"/>
                    <a:ext cx="7981800" cy="0"/>
                  </a:xfrm>
                  <a:prstGeom prst="straightConnector1">
                    <a:avLst/>
                  </a:prstGeom>
                  <a:noFill/>
                  <a:ln w="9525" cap="flat" cmpd="sng">
                    <a:solidFill>
                      <a:schemeClr val="accent3"/>
                    </a:solidFill>
                    <a:prstDash val="solid"/>
                    <a:round/>
                    <a:headEnd type="none" w="med" len="med"/>
                    <a:tailEnd type="none" w="med" len="med"/>
                  </a:ln>
                </p:spPr>
              </p:cxnSp>
              <p:cxnSp>
                <p:nvCxnSpPr>
                  <p:cNvPr id="198" name="Google Shape;198;p38"/>
                  <p:cNvCxnSpPr/>
                  <p:nvPr/>
                </p:nvCxnSpPr>
                <p:spPr>
                  <a:xfrm>
                    <a:off x="1136859" y="1197775"/>
                    <a:ext cx="8004300" cy="0"/>
                  </a:xfrm>
                  <a:prstGeom prst="straightConnector1">
                    <a:avLst/>
                  </a:prstGeom>
                  <a:noFill/>
                  <a:ln w="9525" cap="flat" cmpd="sng">
                    <a:solidFill>
                      <a:schemeClr val="accent3"/>
                    </a:solidFill>
                    <a:prstDash val="solid"/>
                    <a:round/>
                    <a:headEnd type="none" w="med" len="med"/>
                    <a:tailEnd type="none" w="med" len="med"/>
                  </a:ln>
                </p:spPr>
              </p:cxnSp>
              <p:cxnSp>
                <p:nvCxnSpPr>
                  <p:cNvPr id="199" name="Google Shape;199;p38"/>
                  <p:cNvCxnSpPr>
                    <a:cxnSpLocks/>
                  </p:cNvCxnSpPr>
                  <p:nvPr/>
                </p:nvCxnSpPr>
                <p:spPr>
                  <a:xfrm>
                    <a:off x="1147050" y="4476075"/>
                    <a:ext cx="7994150" cy="0"/>
                  </a:xfrm>
                  <a:prstGeom prst="straightConnector1">
                    <a:avLst/>
                  </a:prstGeom>
                  <a:noFill/>
                  <a:ln w="9525" cap="flat" cmpd="sng">
                    <a:solidFill>
                      <a:schemeClr val="accent3"/>
                    </a:solidFill>
                    <a:prstDash val="solid"/>
                    <a:round/>
                    <a:headEnd type="none" w="med" len="med"/>
                    <a:tailEnd type="none" w="med" len="med"/>
                  </a:ln>
                </p:spPr>
              </p:cxnSp>
              <p:cxnSp>
                <p:nvCxnSpPr>
                  <p:cNvPr id="200" name="Google Shape;200;p38"/>
                  <p:cNvCxnSpPr/>
                  <p:nvPr/>
                </p:nvCxnSpPr>
                <p:spPr>
                  <a:xfrm>
                    <a:off x="204217" y="4221999"/>
                    <a:ext cx="8936400" cy="0"/>
                  </a:xfrm>
                  <a:prstGeom prst="straightConnector1">
                    <a:avLst/>
                  </a:prstGeom>
                  <a:noFill/>
                  <a:ln w="9525" cap="flat" cmpd="sng">
                    <a:solidFill>
                      <a:schemeClr val="accent3"/>
                    </a:solidFill>
                    <a:prstDash val="solid"/>
                    <a:round/>
                    <a:headEnd type="none" w="med" len="med"/>
                    <a:tailEnd type="none" w="med" len="med"/>
                  </a:ln>
                </p:spPr>
              </p:cxnSp>
              <p:cxnSp>
                <p:nvCxnSpPr>
                  <p:cNvPr id="201" name="Google Shape;201;p38"/>
                  <p:cNvCxnSpPr/>
                  <p:nvPr/>
                </p:nvCxnSpPr>
                <p:spPr>
                  <a:xfrm>
                    <a:off x="5602575" y="1206100"/>
                    <a:ext cx="0" cy="1892100"/>
                  </a:xfrm>
                  <a:prstGeom prst="straightConnector1">
                    <a:avLst/>
                  </a:prstGeom>
                  <a:noFill/>
                  <a:ln w="9525" cap="flat" cmpd="sng">
                    <a:solidFill>
                      <a:schemeClr val="accent3"/>
                    </a:solidFill>
                    <a:prstDash val="solid"/>
                    <a:round/>
                    <a:headEnd type="none" w="med" len="med"/>
                    <a:tailEnd type="none" w="med" len="med"/>
                  </a:ln>
                </p:spPr>
              </p:cxnSp>
            </p:grpSp>
          </p:grpSp>
          <p:cxnSp>
            <p:nvCxnSpPr>
              <p:cNvPr id="202" name="Google Shape;202;p38"/>
              <p:cNvCxnSpPr>
                <a:cxnSpLocks/>
              </p:cNvCxnSpPr>
              <p:nvPr/>
            </p:nvCxnSpPr>
            <p:spPr>
              <a:xfrm>
                <a:off x="707475" y="793000"/>
                <a:ext cx="0" cy="3428850"/>
              </a:xfrm>
              <a:prstGeom prst="straightConnector1">
                <a:avLst/>
              </a:prstGeom>
              <a:noFill/>
              <a:ln w="9525" cap="flat" cmpd="sng">
                <a:solidFill>
                  <a:schemeClr val="accent3"/>
                </a:solidFill>
                <a:prstDash val="solid"/>
                <a:round/>
                <a:headEnd type="none" w="med" len="med"/>
                <a:tailEnd type="none" w="med" len="med"/>
              </a:ln>
            </p:spPr>
          </p:cxnSp>
        </p:grpSp>
        <p:cxnSp>
          <p:nvCxnSpPr>
            <p:cNvPr id="203" name="Google Shape;203;p38"/>
            <p:cNvCxnSpPr/>
            <p:nvPr/>
          </p:nvCxnSpPr>
          <p:spPr>
            <a:xfrm>
              <a:off x="5923650" y="1757125"/>
              <a:ext cx="0" cy="2450700"/>
            </a:xfrm>
            <a:prstGeom prst="straightConnector1">
              <a:avLst/>
            </a:prstGeom>
            <a:noFill/>
            <a:ln w="9525" cap="flat" cmpd="sng">
              <a:solidFill>
                <a:schemeClr val="accent3"/>
              </a:solidFill>
              <a:prstDash val="solid"/>
              <a:round/>
              <a:headEnd type="none" w="med" len="med"/>
              <a:tailEnd type="none" w="med" len="med"/>
            </a:ln>
          </p:spPr>
        </p:cxnSp>
        <p:cxnSp>
          <p:nvCxnSpPr>
            <p:cNvPr id="204" name="Google Shape;204;p38"/>
            <p:cNvCxnSpPr/>
            <p:nvPr/>
          </p:nvCxnSpPr>
          <p:spPr>
            <a:xfrm>
              <a:off x="8428900" y="1757125"/>
              <a:ext cx="0" cy="2450700"/>
            </a:xfrm>
            <a:prstGeom prst="straightConnector1">
              <a:avLst/>
            </a:prstGeom>
            <a:noFill/>
            <a:ln w="9525" cap="flat" cmpd="sng">
              <a:solidFill>
                <a:schemeClr val="accent3"/>
              </a:solidFill>
              <a:prstDash val="solid"/>
              <a:round/>
              <a:headEnd type="none" w="med" len="med"/>
              <a:tailEnd type="none" w="med" len="med"/>
            </a:ln>
          </p:spPr>
        </p:cxnSp>
      </p:grpSp>
      <p:sp>
        <p:nvSpPr>
          <p:cNvPr id="205" name="Google Shape;205;p38"/>
          <p:cNvSpPr txBox="1">
            <a:spLocks noGrp="1"/>
          </p:cNvSpPr>
          <p:nvPr>
            <p:ph type="ctrTitle"/>
          </p:nvPr>
        </p:nvSpPr>
        <p:spPr>
          <a:xfrm>
            <a:off x="1332750" y="795816"/>
            <a:ext cx="7262700" cy="1036500"/>
          </a:xfrm>
          <a:prstGeom prst="rect">
            <a:avLst/>
          </a:prstGeom>
        </p:spPr>
        <p:txBody>
          <a:bodyPr spcFirstLastPara="1" wrap="square" lIns="91425" tIns="91425" rIns="91425" bIns="91425" anchor="ctr" anchorCtr="0">
            <a:noAutofit/>
          </a:bodyPr>
          <a:lstStyle/>
          <a:p>
            <a:pPr lvl="0"/>
            <a:r>
              <a:rPr lang="en-GB" b="1"/>
              <a:t>MLiS-2 </a:t>
            </a:r>
            <a:br>
              <a:rPr lang="en-GB" b="1"/>
            </a:br>
            <a:r>
              <a:rPr lang="en"/>
              <a:t>AUTONOMOUS</a:t>
            </a:r>
            <a:endParaRPr/>
          </a:p>
        </p:txBody>
      </p:sp>
      <p:sp>
        <p:nvSpPr>
          <p:cNvPr id="206" name="Google Shape;206;p38"/>
          <p:cNvSpPr txBox="1">
            <a:spLocks noGrp="1"/>
          </p:cNvSpPr>
          <p:nvPr>
            <p:ph type="subTitle" idx="1"/>
          </p:nvPr>
        </p:nvSpPr>
        <p:spPr>
          <a:xfrm>
            <a:off x="1400016" y="4359450"/>
            <a:ext cx="4212300" cy="24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Dalila Michelle Islas Sanchez</a:t>
            </a:r>
          </a:p>
          <a:p>
            <a:pPr marL="0" lvl="0" indent="0" algn="l" rtl="0">
              <a:spcBef>
                <a:spcPts val="0"/>
              </a:spcBef>
              <a:spcAft>
                <a:spcPts val="0"/>
              </a:spcAft>
              <a:buNone/>
            </a:pPr>
            <a:r>
              <a:rPr lang="en"/>
              <a:t>Divyansh Oze </a:t>
            </a:r>
            <a:endParaRPr/>
          </a:p>
        </p:txBody>
      </p:sp>
      <p:sp>
        <p:nvSpPr>
          <p:cNvPr id="207" name="Google Shape;207;p38"/>
          <p:cNvSpPr txBox="1"/>
          <p:nvPr/>
        </p:nvSpPr>
        <p:spPr>
          <a:xfrm>
            <a:off x="1332750" y="1829400"/>
            <a:ext cx="4404900" cy="1270500"/>
          </a:xfrm>
          <a:prstGeom prst="rect">
            <a:avLst/>
          </a:prstGeom>
          <a:noFill/>
          <a:ln>
            <a:noFill/>
          </a:ln>
          <a:effectLst>
            <a:outerShdw dist="571500" dir="5400000" algn="bl" rotWithShape="0">
              <a:srgbClr val="000000">
                <a:alpha val="8000"/>
              </a:srgbClr>
            </a:outerShdw>
          </a:effectLst>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5600">
                <a:solidFill>
                  <a:schemeClr val="dk1"/>
                </a:solidFill>
                <a:latin typeface="Oswald Medium"/>
                <a:cs typeface="Oswald Medium"/>
                <a:sym typeface="Oswald Medium"/>
              </a:rPr>
              <a:t>DRIVING CAR</a:t>
            </a:r>
            <a:endParaRPr sz="2500">
              <a:solidFill>
                <a:schemeClr val="dk1"/>
              </a:solidFill>
            </a:endParaRPr>
          </a:p>
        </p:txBody>
      </p:sp>
      <p:cxnSp>
        <p:nvCxnSpPr>
          <p:cNvPr id="208" name="Google Shape;208;p38"/>
          <p:cNvCxnSpPr/>
          <p:nvPr/>
        </p:nvCxnSpPr>
        <p:spPr>
          <a:xfrm>
            <a:off x="1146750" y="288450"/>
            <a:ext cx="0" cy="4566300"/>
          </a:xfrm>
          <a:prstGeom prst="straightConnector1">
            <a:avLst/>
          </a:prstGeom>
          <a:noFill/>
          <a:ln w="19050" cap="flat" cmpd="sng">
            <a:solidFill>
              <a:schemeClr val="dk1"/>
            </a:solidFill>
            <a:prstDash val="solid"/>
            <a:round/>
            <a:headEnd type="none" w="med" len="med"/>
            <a:tailEnd type="none" w="med" len="med"/>
          </a:ln>
        </p:spPr>
      </p:cxnSp>
      <p:sp>
        <p:nvSpPr>
          <p:cNvPr id="209" name="Google Shape;209;p38"/>
          <p:cNvSpPr txBox="1">
            <a:spLocks noGrp="1"/>
          </p:cNvSpPr>
          <p:nvPr>
            <p:ph type="ctrTitle"/>
          </p:nvPr>
        </p:nvSpPr>
        <p:spPr>
          <a:xfrm>
            <a:off x="-58238" y="4154517"/>
            <a:ext cx="1242996" cy="70015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000" b="0">
                <a:solidFill>
                  <a:schemeClr val="lt2"/>
                </a:solidFill>
                <a:latin typeface="Oswald Medium"/>
                <a:ea typeface="Oswald Medium"/>
                <a:cs typeface="Oswald Medium"/>
                <a:sym typeface="Oswald Medium"/>
              </a:rPr>
              <a:t>DDCAR</a:t>
            </a:r>
            <a:endParaRPr sz="3000" b="0">
              <a:solidFill>
                <a:schemeClr val="lt2"/>
              </a:solidFill>
              <a:latin typeface="Oswald Medium"/>
              <a:ea typeface="Oswald Medium"/>
              <a:cs typeface="Oswald Medium"/>
              <a:sym typeface="Oswald Medium"/>
            </a:endParaRPr>
          </a:p>
        </p:txBody>
      </p:sp>
      <p:sp>
        <p:nvSpPr>
          <p:cNvPr id="211" name="Google Shape;211;p38"/>
          <p:cNvSpPr/>
          <p:nvPr/>
        </p:nvSpPr>
        <p:spPr>
          <a:xfrm>
            <a:off x="5923650" y="1716850"/>
            <a:ext cx="2505000" cy="250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1</a:t>
            </a:fld>
            <a:endParaRPr sz="1700">
              <a:solidFill>
                <a:schemeClr val="lt1"/>
              </a:solidFill>
              <a:latin typeface="Oswald Light"/>
              <a:ea typeface="Oswald Light"/>
              <a:cs typeface="Oswald Light"/>
              <a:sym typeface="Oswald Light"/>
            </a:endParaRPr>
          </a:p>
        </p:txBody>
      </p:sp>
      <p:pic>
        <p:nvPicPr>
          <p:cNvPr id="8" name="Graphic 7" descr="Race Car with solid fill">
            <a:extLst>
              <a:ext uri="{FF2B5EF4-FFF2-40B4-BE49-F238E27FC236}">
                <a16:creationId xmlns:a16="http://schemas.microsoft.com/office/drawing/2014/main" id="{EA33E6DF-F4EB-29C9-0A6A-D63ACE1B2C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7381" y="1757125"/>
            <a:ext cx="2397538" cy="2397538"/>
          </a:xfrm>
          <a:prstGeom prst="rect">
            <a:avLst/>
          </a:prstGeom>
        </p:spPr>
      </p:pic>
      <p:sp>
        <p:nvSpPr>
          <p:cNvPr id="9" name="Oval 8">
            <a:extLst>
              <a:ext uri="{FF2B5EF4-FFF2-40B4-BE49-F238E27FC236}">
                <a16:creationId xmlns:a16="http://schemas.microsoft.com/office/drawing/2014/main" id="{D4CAF0E2-9412-8AB9-9F4A-3A9D36927B2B}"/>
              </a:ext>
            </a:extLst>
          </p:cNvPr>
          <p:cNvSpPr/>
          <p:nvPr/>
        </p:nvSpPr>
        <p:spPr>
          <a:xfrm>
            <a:off x="6974037" y="2605129"/>
            <a:ext cx="290988" cy="300273"/>
          </a:xfrm>
          <a:prstGeom prst="ellipse">
            <a:avLst/>
          </a:prstGeom>
          <a:solidFill>
            <a:srgbClr val="CA7372"/>
          </a:solidFill>
          <a:ln>
            <a:solidFill>
              <a:srgbClr val="CA7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grpSp>
        <p:nvGrpSpPr>
          <p:cNvPr id="15" name="Group 14">
            <a:extLst>
              <a:ext uri="{FF2B5EF4-FFF2-40B4-BE49-F238E27FC236}">
                <a16:creationId xmlns:a16="http://schemas.microsoft.com/office/drawing/2014/main" id="{2E535663-F2C0-46EF-22AF-7E441D754660}"/>
              </a:ext>
            </a:extLst>
          </p:cNvPr>
          <p:cNvGrpSpPr/>
          <p:nvPr/>
        </p:nvGrpSpPr>
        <p:grpSpPr>
          <a:xfrm>
            <a:off x="6849593" y="2090309"/>
            <a:ext cx="502237" cy="272292"/>
            <a:chOff x="3112845" y="2855771"/>
            <a:chExt cx="2270309" cy="2636935"/>
          </a:xfrm>
        </p:grpSpPr>
        <p:pic>
          <p:nvPicPr>
            <p:cNvPr id="10" name="Picture 9">
              <a:extLst>
                <a:ext uri="{FF2B5EF4-FFF2-40B4-BE49-F238E27FC236}">
                  <a16:creationId xmlns:a16="http://schemas.microsoft.com/office/drawing/2014/main" id="{F8997FCC-A37C-1115-2919-6C6CB6D759D3}"/>
                </a:ext>
              </a:extLst>
            </p:cNvPr>
            <p:cNvPicPr>
              <a:picLocks noChangeAspect="1"/>
            </p:cNvPicPr>
            <p:nvPr/>
          </p:nvPicPr>
          <p:blipFill rotWithShape="1">
            <a:blip r:embed="rId5"/>
            <a:srcRect r="13505" b="-462"/>
            <a:stretch/>
          </p:blipFill>
          <p:spPr>
            <a:xfrm>
              <a:off x="3112845" y="2855772"/>
              <a:ext cx="2270309" cy="2636934"/>
            </a:xfrm>
            <a:prstGeom prst="rect">
              <a:avLst/>
            </a:prstGeom>
          </p:spPr>
        </p:pic>
        <p:sp>
          <p:nvSpPr>
            <p:cNvPr id="11" name="Rounded Rectangle 10">
              <a:extLst>
                <a:ext uri="{FF2B5EF4-FFF2-40B4-BE49-F238E27FC236}">
                  <a16:creationId xmlns:a16="http://schemas.microsoft.com/office/drawing/2014/main" id="{09127140-4513-B758-1B95-E5F6CDFA0439}"/>
                </a:ext>
              </a:extLst>
            </p:cNvPr>
            <p:cNvSpPr/>
            <p:nvPr/>
          </p:nvSpPr>
          <p:spPr>
            <a:xfrm>
              <a:off x="4338813" y="2934121"/>
              <a:ext cx="625285" cy="1866480"/>
            </a:xfrm>
            <a:prstGeom prst="roundRect">
              <a:avLst/>
            </a:prstGeom>
            <a:solidFill>
              <a:srgbClr val="F8F8F8"/>
            </a:solidFill>
            <a:ln>
              <a:solidFill>
                <a:srgbClr val="F8F8F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2" name="Rounded Rectangle 11">
              <a:extLst>
                <a:ext uri="{FF2B5EF4-FFF2-40B4-BE49-F238E27FC236}">
                  <a16:creationId xmlns:a16="http://schemas.microsoft.com/office/drawing/2014/main" id="{41A683CA-B315-3837-9D50-F7D3FE300ADE}"/>
                </a:ext>
              </a:extLst>
            </p:cNvPr>
            <p:cNvSpPr/>
            <p:nvPr/>
          </p:nvSpPr>
          <p:spPr>
            <a:xfrm>
              <a:off x="5198961" y="3515943"/>
              <a:ext cx="159848" cy="742331"/>
            </a:xfrm>
            <a:prstGeom prst="roundRect">
              <a:avLst/>
            </a:prstGeom>
            <a:solidFill>
              <a:schemeClr val="bg1"/>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3" name="Rectangle 12">
              <a:extLst>
                <a:ext uri="{FF2B5EF4-FFF2-40B4-BE49-F238E27FC236}">
                  <a16:creationId xmlns:a16="http://schemas.microsoft.com/office/drawing/2014/main" id="{CEB44557-33EE-9DD1-8DAD-2C3C8F89D466}"/>
                </a:ext>
              </a:extLst>
            </p:cNvPr>
            <p:cNvSpPr/>
            <p:nvPr/>
          </p:nvSpPr>
          <p:spPr>
            <a:xfrm>
              <a:off x="4964098" y="3530101"/>
              <a:ext cx="159848" cy="691747"/>
            </a:xfrm>
            <a:prstGeom prst="rect">
              <a:avLst/>
            </a:prstGeom>
            <a:solidFill>
              <a:schemeClr val="bg1"/>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4" name="Rectangle 13">
              <a:extLst>
                <a:ext uri="{FF2B5EF4-FFF2-40B4-BE49-F238E27FC236}">
                  <a16:creationId xmlns:a16="http://schemas.microsoft.com/office/drawing/2014/main" id="{0AC87640-990C-3FEC-FD96-BA6717121F8D}"/>
                </a:ext>
              </a:extLst>
            </p:cNvPr>
            <p:cNvSpPr/>
            <p:nvPr/>
          </p:nvSpPr>
          <p:spPr>
            <a:xfrm>
              <a:off x="4508202" y="2855771"/>
              <a:ext cx="302562" cy="45719"/>
            </a:xfrm>
            <a:prstGeom prst="rect">
              <a:avLst/>
            </a:pr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grpSp>
      <p:cxnSp>
        <p:nvCxnSpPr>
          <p:cNvPr id="17" name="Straight Connector 16">
            <a:extLst>
              <a:ext uri="{FF2B5EF4-FFF2-40B4-BE49-F238E27FC236}">
                <a16:creationId xmlns:a16="http://schemas.microsoft.com/office/drawing/2014/main" id="{23AB5DC8-49B7-A479-DEB4-E74844DD8B21}"/>
              </a:ext>
            </a:extLst>
          </p:cNvPr>
          <p:cNvCxnSpPr>
            <a:cxnSpLocks/>
          </p:cNvCxnSpPr>
          <p:nvPr/>
        </p:nvCxnSpPr>
        <p:spPr>
          <a:xfrm>
            <a:off x="7186404" y="2340295"/>
            <a:ext cx="0" cy="550935"/>
          </a:xfrm>
          <a:prstGeom prst="line">
            <a:avLst/>
          </a:prstGeom>
          <a:ln w="38100">
            <a:solidFill>
              <a:srgbClr val="F8F8F8"/>
            </a:solidFill>
          </a:ln>
        </p:spPr>
        <p:style>
          <a:lnRef idx="1">
            <a:schemeClr val="accent1"/>
          </a:lnRef>
          <a:fillRef idx="0">
            <a:schemeClr val="accent1"/>
          </a:fillRef>
          <a:effectRef idx="0">
            <a:schemeClr val="accent1"/>
          </a:effectRef>
          <a:fontRef idx="minor">
            <a:schemeClr val="tx1"/>
          </a:fontRef>
        </p:style>
      </p:cxnSp>
      <p:pic>
        <p:nvPicPr>
          <p:cNvPr id="20" name="Picture 19" descr="Text&#10;&#10;Description automatically generated">
            <a:extLst>
              <a:ext uri="{FF2B5EF4-FFF2-40B4-BE49-F238E27FC236}">
                <a16:creationId xmlns:a16="http://schemas.microsoft.com/office/drawing/2014/main" id="{1B0AF91F-1E38-DE81-2D3E-FB6C87E2A6D7}"/>
              </a:ext>
            </a:extLst>
          </p:cNvPr>
          <p:cNvPicPr>
            <a:picLocks noChangeAspect="1"/>
          </p:cNvPicPr>
          <p:nvPr/>
        </p:nvPicPr>
        <p:blipFill>
          <a:blip r:embed="rId6"/>
          <a:stretch>
            <a:fillRect/>
          </a:stretch>
        </p:blipFill>
        <p:spPr>
          <a:xfrm>
            <a:off x="-29836" y="274195"/>
            <a:ext cx="1240797" cy="5207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Google Shape;331;p41"/>
          <p:cNvSpPr txBox="1">
            <a:spLocks noGrp="1"/>
          </p:cNvSpPr>
          <p:nvPr>
            <p:ph type="title"/>
          </p:nvPr>
        </p:nvSpPr>
        <p:spPr>
          <a:xfrm>
            <a:off x="2086700" y="2703650"/>
            <a:ext cx="4104300" cy="6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APPROACHES</a:t>
            </a:r>
            <a:endParaRPr/>
          </a:p>
        </p:txBody>
      </p:sp>
      <p:sp>
        <p:nvSpPr>
          <p:cNvPr id="332" name="Google Shape;332;p41"/>
          <p:cNvSpPr txBox="1">
            <a:spLocks noGrp="1"/>
          </p:cNvSpPr>
          <p:nvPr>
            <p:ph type="title" idx="2"/>
          </p:nvPr>
        </p:nvSpPr>
        <p:spPr>
          <a:xfrm>
            <a:off x="2086700" y="1138788"/>
            <a:ext cx="2368500" cy="15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333" name="Google Shape;333;p41"/>
          <p:cNvCxnSpPr/>
          <p:nvPr/>
        </p:nvCxnSpPr>
        <p:spPr>
          <a:xfrm>
            <a:off x="717000" y="531200"/>
            <a:ext cx="0" cy="4094100"/>
          </a:xfrm>
          <a:prstGeom prst="straightConnector1">
            <a:avLst/>
          </a:prstGeom>
          <a:noFill/>
          <a:ln w="9525" cap="flat" cmpd="sng">
            <a:solidFill>
              <a:schemeClr val="dk1"/>
            </a:solidFill>
            <a:prstDash val="solid"/>
            <a:round/>
            <a:headEnd type="none" w="med" len="med"/>
            <a:tailEnd type="none" w="med" len="med"/>
          </a:ln>
        </p:spPr>
      </p:cxnSp>
      <p:grpSp>
        <p:nvGrpSpPr>
          <p:cNvPr id="334" name="Google Shape;334;p41"/>
          <p:cNvGrpSpPr/>
          <p:nvPr/>
        </p:nvGrpSpPr>
        <p:grpSpPr>
          <a:xfrm>
            <a:off x="715825" y="537675"/>
            <a:ext cx="8425200" cy="4081125"/>
            <a:chOff x="715825" y="537675"/>
            <a:chExt cx="8425200" cy="4081125"/>
          </a:xfrm>
        </p:grpSpPr>
        <p:grpSp>
          <p:nvGrpSpPr>
            <p:cNvPr id="335" name="Google Shape;335;p41"/>
            <p:cNvGrpSpPr/>
            <p:nvPr/>
          </p:nvGrpSpPr>
          <p:grpSpPr>
            <a:xfrm>
              <a:off x="715825" y="537675"/>
              <a:ext cx="8425200" cy="4081125"/>
              <a:chOff x="715825" y="537675"/>
              <a:chExt cx="8425200" cy="4081125"/>
            </a:xfrm>
          </p:grpSpPr>
          <p:grpSp>
            <p:nvGrpSpPr>
              <p:cNvPr id="336" name="Google Shape;336;p41"/>
              <p:cNvGrpSpPr/>
              <p:nvPr/>
            </p:nvGrpSpPr>
            <p:grpSpPr>
              <a:xfrm>
                <a:off x="715825" y="537675"/>
                <a:ext cx="8425200" cy="4081125"/>
                <a:chOff x="715825" y="537675"/>
                <a:chExt cx="8425200" cy="4081125"/>
              </a:xfrm>
            </p:grpSpPr>
            <p:cxnSp>
              <p:nvCxnSpPr>
                <p:cNvPr id="337" name="Google Shape;337;p41"/>
                <p:cNvCxnSpPr/>
                <p:nvPr/>
              </p:nvCxnSpPr>
              <p:spPr>
                <a:xfrm>
                  <a:off x="715825" y="2569040"/>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338" name="Google Shape;338;p41"/>
                <p:cNvCxnSpPr/>
                <p:nvPr/>
              </p:nvCxnSpPr>
              <p:spPr>
                <a:xfrm>
                  <a:off x="715825" y="1145959"/>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339" name="Google Shape;339;p41"/>
                <p:cNvCxnSpPr/>
                <p:nvPr/>
              </p:nvCxnSpPr>
              <p:spPr>
                <a:xfrm>
                  <a:off x="1852350" y="537675"/>
                  <a:ext cx="0" cy="4074600"/>
                </a:xfrm>
                <a:prstGeom prst="straightConnector1">
                  <a:avLst/>
                </a:prstGeom>
                <a:noFill/>
                <a:ln w="9525" cap="flat" cmpd="sng">
                  <a:solidFill>
                    <a:schemeClr val="accent3"/>
                  </a:solidFill>
                  <a:prstDash val="solid"/>
                  <a:round/>
                  <a:headEnd type="none" w="med" len="med"/>
                  <a:tailEnd type="none" w="med" len="med"/>
                </a:ln>
              </p:spPr>
            </p:cxnSp>
            <p:cxnSp>
              <p:nvCxnSpPr>
                <p:cNvPr id="340" name="Google Shape;340;p41"/>
                <p:cNvCxnSpPr/>
                <p:nvPr/>
              </p:nvCxnSpPr>
              <p:spPr>
                <a:xfrm>
                  <a:off x="4581075" y="1140125"/>
                  <a:ext cx="0" cy="1431600"/>
                </a:xfrm>
                <a:prstGeom prst="straightConnector1">
                  <a:avLst/>
                </a:prstGeom>
                <a:noFill/>
                <a:ln w="9525" cap="flat" cmpd="sng">
                  <a:solidFill>
                    <a:schemeClr val="accent3"/>
                  </a:solidFill>
                  <a:prstDash val="solid"/>
                  <a:round/>
                  <a:headEnd type="none" w="med" len="med"/>
                  <a:tailEnd type="none" w="med" len="med"/>
                </a:ln>
              </p:spPr>
            </p:cxnSp>
            <p:cxnSp>
              <p:nvCxnSpPr>
                <p:cNvPr id="341" name="Google Shape;341;p41"/>
                <p:cNvCxnSpPr/>
                <p:nvPr/>
              </p:nvCxnSpPr>
              <p:spPr>
                <a:xfrm>
                  <a:off x="1745575" y="541500"/>
                  <a:ext cx="0" cy="4077300"/>
                </a:xfrm>
                <a:prstGeom prst="straightConnector1">
                  <a:avLst/>
                </a:prstGeom>
                <a:noFill/>
                <a:ln w="9525" cap="flat" cmpd="sng">
                  <a:solidFill>
                    <a:schemeClr val="accent3"/>
                  </a:solidFill>
                  <a:prstDash val="solid"/>
                  <a:round/>
                  <a:headEnd type="none" w="med" len="med"/>
                  <a:tailEnd type="none" w="med" len="med"/>
                </a:ln>
              </p:spPr>
            </p:cxnSp>
          </p:grpSp>
          <p:cxnSp>
            <p:nvCxnSpPr>
              <p:cNvPr id="342" name="Google Shape;342;p41"/>
              <p:cNvCxnSpPr/>
              <p:nvPr/>
            </p:nvCxnSpPr>
            <p:spPr>
              <a:xfrm>
                <a:off x="1238075" y="1153081"/>
                <a:ext cx="0" cy="3452400"/>
              </a:xfrm>
              <a:prstGeom prst="straightConnector1">
                <a:avLst/>
              </a:prstGeom>
              <a:noFill/>
              <a:ln w="9525" cap="flat" cmpd="sng">
                <a:solidFill>
                  <a:schemeClr val="accent3"/>
                </a:solidFill>
                <a:prstDash val="solid"/>
                <a:round/>
                <a:headEnd type="none" w="med" len="med"/>
                <a:tailEnd type="none" w="med" len="med"/>
              </a:ln>
            </p:spPr>
          </p:cxnSp>
        </p:grpSp>
        <p:cxnSp>
          <p:nvCxnSpPr>
            <p:cNvPr id="343" name="Google Shape;343;p41"/>
            <p:cNvCxnSpPr/>
            <p:nvPr/>
          </p:nvCxnSpPr>
          <p:spPr>
            <a:xfrm>
              <a:off x="715825" y="3247426"/>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4" name="Google Shape;344;p41"/>
            <p:cNvCxnSpPr/>
            <p:nvPr/>
          </p:nvCxnSpPr>
          <p:spPr>
            <a:xfrm>
              <a:off x="715825" y="3457528"/>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5" name="Google Shape;345;p41"/>
            <p:cNvCxnSpPr/>
            <p:nvPr/>
          </p:nvCxnSpPr>
          <p:spPr>
            <a:xfrm>
              <a:off x="715825" y="3914728"/>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6" name="Google Shape;346;p41"/>
            <p:cNvCxnSpPr/>
            <p:nvPr/>
          </p:nvCxnSpPr>
          <p:spPr>
            <a:xfrm>
              <a:off x="6191075" y="1153075"/>
              <a:ext cx="0" cy="2766000"/>
            </a:xfrm>
            <a:prstGeom prst="straightConnector1">
              <a:avLst/>
            </a:prstGeom>
            <a:noFill/>
            <a:ln w="9525" cap="flat" cmpd="sng">
              <a:solidFill>
                <a:srgbClr val="D3D3D3"/>
              </a:solidFill>
              <a:prstDash val="solid"/>
              <a:round/>
              <a:headEnd type="none" w="med" len="med"/>
              <a:tailEnd type="none" w="med" len="med"/>
            </a:ln>
          </p:spPr>
        </p:cxnSp>
      </p:grpSp>
      <p:sp>
        <p:nvSpPr>
          <p:cNvPr id="348" name="Google Shape;348;p41"/>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10</a:t>
            </a:fld>
            <a:endParaRPr sz="1700">
              <a:solidFill>
                <a:schemeClr val="lt1"/>
              </a:solidFill>
              <a:latin typeface="Oswald Light"/>
              <a:ea typeface="Oswald Light"/>
              <a:cs typeface="Oswald Light"/>
              <a:sym typeface="Oswald Light"/>
            </a:endParaRPr>
          </a:p>
        </p:txBody>
      </p:sp>
      <p:sp>
        <p:nvSpPr>
          <p:cNvPr id="350" name="Google Shape;350;p41"/>
          <p:cNvSpPr/>
          <p:nvPr/>
        </p:nvSpPr>
        <p:spPr>
          <a:xfrm rot="15822951">
            <a:off x="4723829" y="1184864"/>
            <a:ext cx="1345500" cy="1345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41"/>
          <p:cNvGrpSpPr/>
          <p:nvPr/>
        </p:nvGrpSpPr>
        <p:grpSpPr>
          <a:xfrm rot="3896571">
            <a:off x="5299813" y="1735022"/>
            <a:ext cx="443445" cy="783511"/>
            <a:chOff x="6246775" y="1956800"/>
            <a:chExt cx="80300" cy="221675"/>
          </a:xfrm>
        </p:grpSpPr>
        <p:sp>
          <p:nvSpPr>
            <p:cNvPr id="357" name="Google Shape;357;p41"/>
            <p:cNvSpPr/>
            <p:nvPr/>
          </p:nvSpPr>
          <p:spPr>
            <a:xfrm>
              <a:off x="6246775" y="1956800"/>
              <a:ext cx="11900" cy="23850"/>
            </a:xfrm>
            <a:custGeom>
              <a:avLst/>
              <a:gdLst/>
              <a:ahLst/>
              <a:cxnLst/>
              <a:rect l="l" t="t" r="r" b="b"/>
              <a:pathLst>
                <a:path w="476" h="954" extrusionOk="0">
                  <a:moveTo>
                    <a:pt x="195" y="1"/>
                  </a:moveTo>
                  <a:cubicBezTo>
                    <a:pt x="187" y="1"/>
                    <a:pt x="178" y="1"/>
                    <a:pt x="170" y="2"/>
                  </a:cubicBezTo>
                  <a:cubicBezTo>
                    <a:pt x="68" y="13"/>
                    <a:pt x="1" y="104"/>
                    <a:pt x="12" y="206"/>
                  </a:cubicBezTo>
                  <a:cubicBezTo>
                    <a:pt x="12" y="206"/>
                    <a:pt x="23" y="353"/>
                    <a:pt x="46" y="500"/>
                  </a:cubicBezTo>
                  <a:cubicBezTo>
                    <a:pt x="68" y="658"/>
                    <a:pt x="91" y="805"/>
                    <a:pt x="91" y="805"/>
                  </a:cubicBezTo>
                  <a:cubicBezTo>
                    <a:pt x="112" y="898"/>
                    <a:pt x="189" y="953"/>
                    <a:pt x="280" y="953"/>
                  </a:cubicBezTo>
                  <a:cubicBezTo>
                    <a:pt x="289" y="953"/>
                    <a:pt x="297" y="953"/>
                    <a:pt x="306" y="952"/>
                  </a:cubicBezTo>
                  <a:cubicBezTo>
                    <a:pt x="408" y="929"/>
                    <a:pt x="475" y="839"/>
                    <a:pt x="464" y="748"/>
                  </a:cubicBezTo>
                  <a:cubicBezTo>
                    <a:pt x="464" y="748"/>
                    <a:pt x="441" y="601"/>
                    <a:pt x="419" y="454"/>
                  </a:cubicBezTo>
                  <a:cubicBezTo>
                    <a:pt x="396" y="307"/>
                    <a:pt x="385" y="160"/>
                    <a:pt x="385" y="160"/>
                  </a:cubicBezTo>
                  <a:cubicBezTo>
                    <a:pt x="374" y="66"/>
                    <a:pt x="296"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6252150" y="1989800"/>
              <a:ext cx="13300" cy="23725"/>
            </a:xfrm>
            <a:custGeom>
              <a:avLst/>
              <a:gdLst/>
              <a:ahLst/>
              <a:cxnLst/>
              <a:rect l="l" t="t" r="r" b="b"/>
              <a:pathLst>
                <a:path w="532" h="949" extrusionOk="0">
                  <a:moveTo>
                    <a:pt x="199" y="1"/>
                  </a:moveTo>
                  <a:cubicBezTo>
                    <a:pt x="185" y="1"/>
                    <a:pt x="172" y="2"/>
                    <a:pt x="159" y="5"/>
                  </a:cubicBezTo>
                  <a:cubicBezTo>
                    <a:pt x="57" y="28"/>
                    <a:pt x="0" y="118"/>
                    <a:pt x="12" y="220"/>
                  </a:cubicBezTo>
                  <a:cubicBezTo>
                    <a:pt x="12" y="220"/>
                    <a:pt x="46" y="367"/>
                    <a:pt x="80" y="514"/>
                  </a:cubicBezTo>
                  <a:cubicBezTo>
                    <a:pt x="113" y="661"/>
                    <a:pt x="147" y="808"/>
                    <a:pt x="147" y="808"/>
                  </a:cubicBezTo>
                  <a:cubicBezTo>
                    <a:pt x="167" y="894"/>
                    <a:pt x="243" y="948"/>
                    <a:pt x="329" y="948"/>
                  </a:cubicBezTo>
                  <a:cubicBezTo>
                    <a:pt x="343" y="948"/>
                    <a:pt x="358" y="947"/>
                    <a:pt x="373" y="943"/>
                  </a:cubicBezTo>
                  <a:cubicBezTo>
                    <a:pt x="475" y="909"/>
                    <a:pt x="532" y="819"/>
                    <a:pt x="509" y="717"/>
                  </a:cubicBezTo>
                  <a:cubicBezTo>
                    <a:pt x="509" y="717"/>
                    <a:pt x="475" y="582"/>
                    <a:pt x="441" y="435"/>
                  </a:cubicBezTo>
                  <a:cubicBezTo>
                    <a:pt x="407" y="288"/>
                    <a:pt x="373" y="141"/>
                    <a:pt x="373" y="141"/>
                  </a:cubicBezTo>
                  <a:cubicBezTo>
                    <a:pt x="364" y="62"/>
                    <a:pt x="28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259775" y="2022300"/>
              <a:ext cx="14150" cy="23450"/>
            </a:xfrm>
            <a:custGeom>
              <a:avLst/>
              <a:gdLst/>
              <a:ahLst/>
              <a:cxnLst/>
              <a:rect l="l" t="t" r="r" b="b"/>
              <a:pathLst>
                <a:path w="566" h="938" extrusionOk="0">
                  <a:moveTo>
                    <a:pt x="204" y="0"/>
                  </a:moveTo>
                  <a:cubicBezTo>
                    <a:pt x="189" y="0"/>
                    <a:pt x="174" y="2"/>
                    <a:pt x="159" y="5"/>
                  </a:cubicBezTo>
                  <a:cubicBezTo>
                    <a:pt x="57" y="39"/>
                    <a:pt x="1" y="141"/>
                    <a:pt x="35" y="231"/>
                  </a:cubicBezTo>
                  <a:lnTo>
                    <a:pt x="182" y="808"/>
                  </a:lnTo>
                  <a:cubicBezTo>
                    <a:pt x="210" y="885"/>
                    <a:pt x="288" y="937"/>
                    <a:pt x="367" y="937"/>
                  </a:cubicBezTo>
                  <a:cubicBezTo>
                    <a:pt x="380" y="937"/>
                    <a:pt x="394" y="936"/>
                    <a:pt x="408" y="932"/>
                  </a:cubicBezTo>
                  <a:cubicBezTo>
                    <a:pt x="509" y="910"/>
                    <a:pt x="566" y="808"/>
                    <a:pt x="543" y="706"/>
                  </a:cubicBezTo>
                  <a:lnTo>
                    <a:pt x="385" y="141"/>
                  </a:lnTo>
                  <a:cubicBezTo>
                    <a:pt x="366" y="54"/>
                    <a:pt x="289" y="0"/>
                    <a:pt x="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6268550" y="2054800"/>
              <a:ext cx="13025" cy="23625"/>
            </a:xfrm>
            <a:custGeom>
              <a:avLst/>
              <a:gdLst/>
              <a:ahLst/>
              <a:cxnLst/>
              <a:rect l="l" t="t" r="r" b="b"/>
              <a:pathLst>
                <a:path w="521" h="945" extrusionOk="0">
                  <a:moveTo>
                    <a:pt x="199" y="0"/>
                  </a:moveTo>
                  <a:cubicBezTo>
                    <a:pt x="186" y="0"/>
                    <a:pt x="172" y="2"/>
                    <a:pt x="158" y="5"/>
                  </a:cubicBezTo>
                  <a:cubicBezTo>
                    <a:pt x="57" y="28"/>
                    <a:pt x="0" y="130"/>
                    <a:pt x="11" y="220"/>
                  </a:cubicBezTo>
                  <a:lnTo>
                    <a:pt x="79" y="503"/>
                  </a:lnTo>
                  <a:cubicBezTo>
                    <a:pt x="113" y="650"/>
                    <a:pt x="136" y="797"/>
                    <a:pt x="136" y="797"/>
                  </a:cubicBezTo>
                  <a:cubicBezTo>
                    <a:pt x="157" y="880"/>
                    <a:pt x="236" y="945"/>
                    <a:pt x="328" y="945"/>
                  </a:cubicBezTo>
                  <a:cubicBezTo>
                    <a:pt x="336" y="945"/>
                    <a:pt x="343" y="944"/>
                    <a:pt x="351" y="944"/>
                  </a:cubicBezTo>
                  <a:cubicBezTo>
                    <a:pt x="452" y="921"/>
                    <a:pt x="520" y="831"/>
                    <a:pt x="498" y="729"/>
                  </a:cubicBezTo>
                  <a:cubicBezTo>
                    <a:pt x="498" y="729"/>
                    <a:pt x="475" y="582"/>
                    <a:pt x="441" y="435"/>
                  </a:cubicBezTo>
                  <a:lnTo>
                    <a:pt x="373" y="141"/>
                  </a:lnTo>
                  <a:cubicBezTo>
                    <a:pt x="364" y="54"/>
                    <a:pt x="280"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6274475" y="2087675"/>
              <a:ext cx="11050" cy="23825"/>
            </a:xfrm>
            <a:custGeom>
              <a:avLst/>
              <a:gdLst/>
              <a:ahLst/>
              <a:cxnLst/>
              <a:rect l="l" t="t" r="r" b="b"/>
              <a:pathLst>
                <a:path w="442" h="953" extrusionOk="0">
                  <a:moveTo>
                    <a:pt x="192" y="0"/>
                  </a:moveTo>
                  <a:cubicBezTo>
                    <a:pt x="185" y="0"/>
                    <a:pt x="178" y="1"/>
                    <a:pt x="170" y="2"/>
                  </a:cubicBezTo>
                  <a:cubicBezTo>
                    <a:pt x="68" y="13"/>
                    <a:pt x="1" y="103"/>
                    <a:pt x="12" y="205"/>
                  </a:cubicBezTo>
                  <a:cubicBezTo>
                    <a:pt x="12" y="205"/>
                    <a:pt x="34" y="352"/>
                    <a:pt x="34" y="499"/>
                  </a:cubicBezTo>
                  <a:cubicBezTo>
                    <a:pt x="46" y="635"/>
                    <a:pt x="57" y="782"/>
                    <a:pt x="57" y="782"/>
                  </a:cubicBezTo>
                  <a:cubicBezTo>
                    <a:pt x="68" y="877"/>
                    <a:pt x="148" y="952"/>
                    <a:pt x="241" y="952"/>
                  </a:cubicBezTo>
                  <a:cubicBezTo>
                    <a:pt x="248" y="952"/>
                    <a:pt x="254" y="952"/>
                    <a:pt x="261" y="951"/>
                  </a:cubicBezTo>
                  <a:cubicBezTo>
                    <a:pt x="362" y="951"/>
                    <a:pt x="441" y="861"/>
                    <a:pt x="430" y="759"/>
                  </a:cubicBezTo>
                  <a:cubicBezTo>
                    <a:pt x="430" y="759"/>
                    <a:pt x="419" y="612"/>
                    <a:pt x="408" y="465"/>
                  </a:cubicBezTo>
                  <a:cubicBezTo>
                    <a:pt x="396" y="307"/>
                    <a:pt x="374" y="160"/>
                    <a:pt x="374" y="160"/>
                  </a:cubicBezTo>
                  <a:cubicBezTo>
                    <a:pt x="363" y="66"/>
                    <a:pt x="285"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p:nvPr/>
          </p:nvSpPr>
          <p:spPr>
            <a:xfrm>
              <a:off x="6276175" y="2121050"/>
              <a:ext cx="9925" cy="24050"/>
            </a:xfrm>
            <a:custGeom>
              <a:avLst/>
              <a:gdLst/>
              <a:ahLst/>
              <a:cxnLst/>
              <a:rect l="l" t="t" r="r" b="b"/>
              <a:pathLst>
                <a:path w="397" h="962" extrusionOk="0">
                  <a:moveTo>
                    <a:pt x="204" y="1"/>
                  </a:moveTo>
                  <a:cubicBezTo>
                    <a:pt x="102" y="1"/>
                    <a:pt x="12" y="80"/>
                    <a:pt x="23" y="182"/>
                  </a:cubicBezTo>
                  <a:cubicBezTo>
                    <a:pt x="23" y="182"/>
                    <a:pt x="23" y="216"/>
                    <a:pt x="23" y="272"/>
                  </a:cubicBezTo>
                  <a:cubicBezTo>
                    <a:pt x="12" y="329"/>
                    <a:pt x="12" y="408"/>
                    <a:pt x="12" y="476"/>
                  </a:cubicBezTo>
                  <a:lnTo>
                    <a:pt x="0" y="770"/>
                  </a:lnTo>
                  <a:cubicBezTo>
                    <a:pt x="0" y="871"/>
                    <a:pt x="79" y="950"/>
                    <a:pt x="181" y="962"/>
                  </a:cubicBezTo>
                  <a:cubicBezTo>
                    <a:pt x="283" y="962"/>
                    <a:pt x="373" y="883"/>
                    <a:pt x="373" y="781"/>
                  </a:cubicBezTo>
                  <a:cubicBezTo>
                    <a:pt x="373" y="781"/>
                    <a:pt x="385" y="634"/>
                    <a:pt x="385" y="487"/>
                  </a:cubicBezTo>
                  <a:cubicBezTo>
                    <a:pt x="385" y="408"/>
                    <a:pt x="385" y="329"/>
                    <a:pt x="385" y="272"/>
                  </a:cubicBezTo>
                  <a:cubicBezTo>
                    <a:pt x="396" y="216"/>
                    <a:pt x="385" y="182"/>
                    <a:pt x="385" y="182"/>
                  </a:cubicBezTo>
                  <a:cubicBezTo>
                    <a:pt x="385" y="80"/>
                    <a:pt x="306"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6273350" y="2154400"/>
              <a:ext cx="11325" cy="24075"/>
            </a:xfrm>
            <a:custGeom>
              <a:avLst/>
              <a:gdLst/>
              <a:ahLst/>
              <a:cxnLst/>
              <a:rect l="l" t="t" r="r" b="b"/>
              <a:pathLst>
                <a:path w="453" h="963" extrusionOk="0">
                  <a:moveTo>
                    <a:pt x="272" y="1"/>
                  </a:moveTo>
                  <a:cubicBezTo>
                    <a:pt x="170" y="1"/>
                    <a:pt x="79" y="69"/>
                    <a:pt x="68" y="170"/>
                  </a:cubicBezTo>
                  <a:cubicBezTo>
                    <a:pt x="68" y="170"/>
                    <a:pt x="57" y="317"/>
                    <a:pt x="46" y="464"/>
                  </a:cubicBezTo>
                  <a:lnTo>
                    <a:pt x="12" y="758"/>
                  </a:lnTo>
                  <a:cubicBezTo>
                    <a:pt x="0" y="860"/>
                    <a:pt x="79" y="939"/>
                    <a:pt x="181" y="962"/>
                  </a:cubicBezTo>
                  <a:cubicBezTo>
                    <a:pt x="188" y="963"/>
                    <a:pt x="194" y="963"/>
                    <a:pt x="201" y="963"/>
                  </a:cubicBezTo>
                  <a:cubicBezTo>
                    <a:pt x="294" y="963"/>
                    <a:pt x="374" y="887"/>
                    <a:pt x="385" y="792"/>
                  </a:cubicBezTo>
                  <a:lnTo>
                    <a:pt x="419" y="498"/>
                  </a:lnTo>
                  <a:cubicBezTo>
                    <a:pt x="430" y="351"/>
                    <a:pt x="441" y="204"/>
                    <a:pt x="441" y="204"/>
                  </a:cubicBezTo>
                  <a:cubicBezTo>
                    <a:pt x="453" y="103"/>
                    <a:pt x="373" y="12"/>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6281550" y="2002025"/>
              <a:ext cx="31400" cy="151000"/>
            </a:xfrm>
            <a:custGeom>
              <a:avLst/>
              <a:gdLst/>
              <a:ahLst/>
              <a:cxnLst/>
              <a:rect l="l" t="t" r="r" b="b"/>
              <a:pathLst>
                <a:path w="1256" h="6040" extrusionOk="0">
                  <a:moveTo>
                    <a:pt x="134" y="0"/>
                  </a:moveTo>
                  <a:cubicBezTo>
                    <a:pt x="127" y="0"/>
                    <a:pt x="120" y="1"/>
                    <a:pt x="113" y="2"/>
                  </a:cubicBezTo>
                  <a:cubicBezTo>
                    <a:pt x="45" y="25"/>
                    <a:pt x="0" y="93"/>
                    <a:pt x="23" y="160"/>
                  </a:cubicBezTo>
                  <a:cubicBezTo>
                    <a:pt x="113" y="567"/>
                    <a:pt x="215" y="940"/>
                    <a:pt x="317" y="1291"/>
                  </a:cubicBezTo>
                  <a:cubicBezTo>
                    <a:pt x="678" y="2625"/>
                    <a:pt x="995" y="3778"/>
                    <a:pt x="859" y="5904"/>
                  </a:cubicBezTo>
                  <a:cubicBezTo>
                    <a:pt x="848" y="5983"/>
                    <a:pt x="905" y="6039"/>
                    <a:pt x="984" y="6039"/>
                  </a:cubicBezTo>
                  <a:cubicBezTo>
                    <a:pt x="1052" y="6039"/>
                    <a:pt x="1108" y="5994"/>
                    <a:pt x="1119" y="5926"/>
                  </a:cubicBezTo>
                  <a:cubicBezTo>
                    <a:pt x="1255" y="3756"/>
                    <a:pt x="916" y="2523"/>
                    <a:pt x="565" y="1223"/>
                  </a:cubicBezTo>
                  <a:cubicBezTo>
                    <a:pt x="464" y="873"/>
                    <a:pt x="362" y="500"/>
                    <a:pt x="271" y="104"/>
                  </a:cubicBezTo>
                  <a:cubicBezTo>
                    <a:pt x="251" y="43"/>
                    <a:pt x="195"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1"/>
            <p:cNvSpPr/>
            <p:nvPr/>
          </p:nvSpPr>
          <p:spPr>
            <a:xfrm>
              <a:off x="6303025" y="2022350"/>
              <a:ext cx="24050" cy="109750"/>
            </a:xfrm>
            <a:custGeom>
              <a:avLst/>
              <a:gdLst/>
              <a:ahLst/>
              <a:cxnLst/>
              <a:rect l="l" t="t" r="r" b="b"/>
              <a:pathLst>
                <a:path w="962" h="4390" extrusionOk="0">
                  <a:moveTo>
                    <a:pt x="139" y="1"/>
                  </a:moveTo>
                  <a:cubicBezTo>
                    <a:pt x="131" y="1"/>
                    <a:pt x="122" y="2"/>
                    <a:pt x="113" y="3"/>
                  </a:cubicBezTo>
                  <a:cubicBezTo>
                    <a:pt x="46" y="26"/>
                    <a:pt x="0" y="94"/>
                    <a:pt x="23" y="161"/>
                  </a:cubicBezTo>
                  <a:lnTo>
                    <a:pt x="113" y="478"/>
                  </a:lnTo>
                  <a:cubicBezTo>
                    <a:pt x="407" y="1586"/>
                    <a:pt x="701" y="2637"/>
                    <a:pt x="679" y="4254"/>
                  </a:cubicBezTo>
                  <a:cubicBezTo>
                    <a:pt x="679" y="4333"/>
                    <a:pt x="735" y="4390"/>
                    <a:pt x="814" y="4390"/>
                  </a:cubicBezTo>
                  <a:cubicBezTo>
                    <a:pt x="882" y="4390"/>
                    <a:pt x="939" y="4333"/>
                    <a:pt x="939" y="4265"/>
                  </a:cubicBezTo>
                  <a:cubicBezTo>
                    <a:pt x="961" y="2603"/>
                    <a:pt x="667" y="1541"/>
                    <a:pt x="362" y="410"/>
                  </a:cubicBezTo>
                  <a:lnTo>
                    <a:pt x="272" y="94"/>
                  </a:lnTo>
                  <a:cubicBezTo>
                    <a:pt x="252" y="34"/>
                    <a:pt x="198"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Picture 39">
            <a:extLst>
              <a:ext uri="{FF2B5EF4-FFF2-40B4-BE49-F238E27FC236}">
                <a16:creationId xmlns:a16="http://schemas.microsoft.com/office/drawing/2014/main" id="{1101152D-29C4-1EC0-A863-EF9C8E97A6D6}"/>
              </a:ext>
            </a:extLst>
          </p:cNvPr>
          <p:cNvPicPr>
            <a:picLocks noChangeAspect="1"/>
          </p:cNvPicPr>
          <p:nvPr/>
        </p:nvPicPr>
        <p:blipFill>
          <a:blip r:embed="rId3"/>
          <a:stretch>
            <a:fillRect/>
          </a:stretch>
        </p:blipFill>
        <p:spPr>
          <a:xfrm>
            <a:off x="4951856" y="1249649"/>
            <a:ext cx="1018470" cy="821566"/>
          </a:xfrm>
          <a:prstGeom prst="rect">
            <a:avLst/>
          </a:prstGeom>
        </p:spPr>
      </p:pic>
      <p:sp>
        <p:nvSpPr>
          <p:cNvPr id="3" name="Subtitle 2">
            <a:extLst>
              <a:ext uri="{FF2B5EF4-FFF2-40B4-BE49-F238E27FC236}">
                <a16:creationId xmlns:a16="http://schemas.microsoft.com/office/drawing/2014/main" id="{6C9490AB-1B80-AF34-C210-1DD1F6CF0DE5}"/>
              </a:ext>
            </a:extLst>
          </p:cNvPr>
          <p:cNvSpPr>
            <a:spLocks noGrp="1"/>
          </p:cNvSpPr>
          <p:nvPr>
            <p:ph type="subTitle" idx="1"/>
          </p:nvPr>
        </p:nvSpPr>
        <p:spPr/>
        <p:txBody>
          <a:bodyPr/>
          <a:lstStyle/>
          <a:p>
            <a:endParaRPr lang="en-MX"/>
          </a:p>
        </p:txBody>
      </p:sp>
    </p:spTree>
    <p:extLst>
      <p:ext uri="{BB962C8B-B14F-4D97-AF65-F5344CB8AC3E}">
        <p14:creationId xmlns:p14="http://schemas.microsoft.com/office/powerpoint/2010/main" val="1453269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grpSp>
        <p:nvGrpSpPr>
          <p:cNvPr id="860" name="Google Shape;860;p53"/>
          <p:cNvGrpSpPr/>
          <p:nvPr/>
        </p:nvGrpSpPr>
        <p:grpSpPr>
          <a:xfrm>
            <a:off x="715800" y="373682"/>
            <a:ext cx="8428200" cy="4566300"/>
            <a:chOff x="715825" y="288450"/>
            <a:chExt cx="8428200" cy="4566300"/>
          </a:xfrm>
        </p:grpSpPr>
        <p:cxnSp>
          <p:nvCxnSpPr>
            <p:cNvPr id="861" name="Google Shape;861;p53"/>
            <p:cNvCxnSpPr/>
            <p:nvPr/>
          </p:nvCxnSpPr>
          <p:spPr>
            <a:xfrm>
              <a:off x="8428907" y="288450"/>
              <a:ext cx="0" cy="4566300"/>
            </a:xfrm>
            <a:prstGeom prst="straightConnector1">
              <a:avLst/>
            </a:prstGeom>
            <a:noFill/>
            <a:ln w="9525" cap="flat" cmpd="sng">
              <a:solidFill>
                <a:schemeClr val="accent3"/>
              </a:solidFill>
              <a:prstDash val="solid"/>
              <a:round/>
              <a:headEnd type="none" w="med" len="med"/>
              <a:tailEnd type="none" w="med" len="med"/>
            </a:ln>
          </p:spPr>
        </p:cxnSp>
        <p:cxnSp>
          <p:nvCxnSpPr>
            <p:cNvPr id="862" name="Google Shape;862;p53"/>
            <p:cNvCxnSpPr/>
            <p:nvPr/>
          </p:nvCxnSpPr>
          <p:spPr>
            <a:xfrm>
              <a:off x="715825" y="4337197"/>
              <a:ext cx="7713900" cy="0"/>
            </a:xfrm>
            <a:prstGeom prst="straightConnector1">
              <a:avLst/>
            </a:prstGeom>
            <a:noFill/>
            <a:ln w="9525" cap="flat" cmpd="sng">
              <a:solidFill>
                <a:schemeClr val="accent3"/>
              </a:solidFill>
              <a:prstDash val="solid"/>
              <a:round/>
              <a:headEnd type="none" w="med" len="med"/>
              <a:tailEnd type="none" w="med" len="med"/>
            </a:ln>
          </p:spPr>
        </p:cxnSp>
        <p:cxnSp>
          <p:nvCxnSpPr>
            <p:cNvPr id="863" name="Google Shape;863;p53"/>
            <p:cNvCxnSpPr/>
            <p:nvPr/>
          </p:nvCxnSpPr>
          <p:spPr>
            <a:xfrm>
              <a:off x="717007" y="288450"/>
              <a:ext cx="0" cy="4566300"/>
            </a:xfrm>
            <a:prstGeom prst="straightConnector1">
              <a:avLst/>
            </a:prstGeom>
            <a:noFill/>
            <a:ln w="9525" cap="flat" cmpd="sng">
              <a:solidFill>
                <a:schemeClr val="accent3"/>
              </a:solidFill>
              <a:prstDash val="solid"/>
              <a:round/>
              <a:headEnd type="none" w="med" len="med"/>
              <a:tailEnd type="none" w="med" len="med"/>
            </a:ln>
          </p:spPr>
        </p:cxnSp>
        <p:cxnSp>
          <p:nvCxnSpPr>
            <p:cNvPr id="864" name="Google Shape;864;p53"/>
            <p:cNvCxnSpPr/>
            <p:nvPr/>
          </p:nvCxnSpPr>
          <p:spPr>
            <a:xfrm>
              <a:off x="715825" y="1408875"/>
              <a:ext cx="8428200" cy="0"/>
            </a:xfrm>
            <a:prstGeom prst="straightConnector1">
              <a:avLst/>
            </a:prstGeom>
            <a:noFill/>
            <a:ln w="9525" cap="flat" cmpd="sng">
              <a:solidFill>
                <a:schemeClr val="accent3"/>
              </a:solidFill>
              <a:prstDash val="solid"/>
              <a:round/>
              <a:headEnd type="none" w="med" len="med"/>
              <a:tailEnd type="none" w="med" len="med"/>
            </a:ln>
          </p:spPr>
        </p:cxnSp>
        <p:cxnSp>
          <p:nvCxnSpPr>
            <p:cNvPr id="865" name="Google Shape;865;p53"/>
            <p:cNvCxnSpPr/>
            <p:nvPr/>
          </p:nvCxnSpPr>
          <p:spPr>
            <a:xfrm>
              <a:off x="1610025" y="937950"/>
              <a:ext cx="0" cy="946500"/>
            </a:xfrm>
            <a:prstGeom prst="straightConnector1">
              <a:avLst/>
            </a:prstGeom>
            <a:noFill/>
            <a:ln w="9525" cap="flat" cmpd="sng">
              <a:solidFill>
                <a:schemeClr val="accent3"/>
              </a:solidFill>
              <a:prstDash val="solid"/>
              <a:round/>
              <a:headEnd type="none" w="med" len="med"/>
              <a:tailEnd type="none" w="med" len="med"/>
            </a:ln>
          </p:spPr>
        </p:cxnSp>
        <p:cxnSp>
          <p:nvCxnSpPr>
            <p:cNvPr id="866" name="Google Shape;866;p53"/>
            <p:cNvCxnSpPr/>
            <p:nvPr/>
          </p:nvCxnSpPr>
          <p:spPr>
            <a:xfrm>
              <a:off x="7535875" y="937950"/>
              <a:ext cx="0" cy="946500"/>
            </a:xfrm>
            <a:prstGeom prst="straightConnector1">
              <a:avLst/>
            </a:prstGeom>
            <a:noFill/>
            <a:ln w="9525" cap="flat" cmpd="sng">
              <a:solidFill>
                <a:schemeClr val="accent3"/>
              </a:solidFill>
              <a:prstDash val="solid"/>
              <a:round/>
              <a:headEnd type="none" w="med" len="med"/>
              <a:tailEnd type="none" w="med" len="med"/>
            </a:ln>
          </p:spPr>
        </p:cxnSp>
        <p:cxnSp>
          <p:nvCxnSpPr>
            <p:cNvPr id="867" name="Google Shape;867;p53"/>
            <p:cNvCxnSpPr/>
            <p:nvPr/>
          </p:nvCxnSpPr>
          <p:spPr>
            <a:xfrm>
              <a:off x="3227300" y="2611200"/>
              <a:ext cx="0" cy="1616700"/>
            </a:xfrm>
            <a:prstGeom prst="straightConnector1">
              <a:avLst/>
            </a:prstGeom>
            <a:noFill/>
            <a:ln w="9525" cap="flat" cmpd="sng">
              <a:solidFill>
                <a:schemeClr val="accent3"/>
              </a:solidFill>
              <a:prstDash val="solid"/>
              <a:round/>
              <a:headEnd type="none" w="med" len="med"/>
              <a:tailEnd type="none" w="med" len="med"/>
            </a:ln>
          </p:spPr>
        </p:cxnSp>
        <p:cxnSp>
          <p:nvCxnSpPr>
            <p:cNvPr id="868" name="Google Shape;868;p53"/>
            <p:cNvCxnSpPr/>
            <p:nvPr/>
          </p:nvCxnSpPr>
          <p:spPr>
            <a:xfrm>
              <a:off x="5912203" y="2611200"/>
              <a:ext cx="0" cy="1616700"/>
            </a:xfrm>
            <a:prstGeom prst="straightConnector1">
              <a:avLst/>
            </a:prstGeom>
            <a:noFill/>
            <a:ln w="9525" cap="flat" cmpd="sng">
              <a:solidFill>
                <a:schemeClr val="accent3"/>
              </a:solidFill>
              <a:prstDash val="solid"/>
              <a:round/>
              <a:headEnd type="none" w="med" len="med"/>
              <a:tailEnd type="none" w="med" len="med"/>
            </a:ln>
          </p:spPr>
        </p:cxnSp>
        <p:cxnSp>
          <p:nvCxnSpPr>
            <p:cNvPr id="869" name="Google Shape;869;p53"/>
            <p:cNvCxnSpPr/>
            <p:nvPr/>
          </p:nvCxnSpPr>
          <p:spPr>
            <a:xfrm>
              <a:off x="722375" y="2470350"/>
              <a:ext cx="7713900" cy="0"/>
            </a:xfrm>
            <a:prstGeom prst="straightConnector1">
              <a:avLst/>
            </a:prstGeom>
            <a:noFill/>
            <a:ln w="9525" cap="flat" cmpd="sng">
              <a:solidFill>
                <a:schemeClr val="accent3"/>
              </a:solidFill>
              <a:prstDash val="solid"/>
              <a:round/>
              <a:headEnd type="none" w="med" len="med"/>
              <a:tailEnd type="none" w="med" len="med"/>
            </a:ln>
          </p:spPr>
        </p:cxnSp>
        <p:cxnSp>
          <p:nvCxnSpPr>
            <p:cNvPr id="870" name="Google Shape;870;p53"/>
            <p:cNvCxnSpPr/>
            <p:nvPr/>
          </p:nvCxnSpPr>
          <p:spPr>
            <a:xfrm>
              <a:off x="715825" y="1086885"/>
              <a:ext cx="8428200" cy="0"/>
            </a:xfrm>
            <a:prstGeom prst="straightConnector1">
              <a:avLst/>
            </a:prstGeom>
            <a:noFill/>
            <a:ln w="9525" cap="flat" cmpd="sng">
              <a:solidFill>
                <a:schemeClr val="accent3"/>
              </a:solidFill>
              <a:prstDash val="solid"/>
              <a:round/>
              <a:headEnd type="none" w="med" len="med"/>
              <a:tailEnd type="none" w="med" len="med"/>
            </a:ln>
          </p:spPr>
        </p:cxnSp>
        <p:cxnSp>
          <p:nvCxnSpPr>
            <p:cNvPr id="871" name="Google Shape;871;p53"/>
            <p:cNvCxnSpPr/>
            <p:nvPr/>
          </p:nvCxnSpPr>
          <p:spPr>
            <a:xfrm>
              <a:off x="722975" y="1739250"/>
              <a:ext cx="8421000" cy="0"/>
            </a:xfrm>
            <a:prstGeom prst="straightConnector1">
              <a:avLst/>
            </a:prstGeom>
            <a:noFill/>
            <a:ln w="9525" cap="flat" cmpd="sng">
              <a:solidFill>
                <a:schemeClr val="accent3"/>
              </a:solidFill>
              <a:prstDash val="solid"/>
              <a:round/>
              <a:headEnd type="none" w="med" len="med"/>
              <a:tailEnd type="none" w="med" len="med"/>
            </a:ln>
          </p:spPr>
        </p:cxnSp>
        <p:cxnSp>
          <p:nvCxnSpPr>
            <p:cNvPr id="872" name="Google Shape;872;p53"/>
            <p:cNvCxnSpPr/>
            <p:nvPr/>
          </p:nvCxnSpPr>
          <p:spPr>
            <a:xfrm>
              <a:off x="715825" y="3140840"/>
              <a:ext cx="7713900" cy="0"/>
            </a:xfrm>
            <a:prstGeom prst="straightConnector1">
              <a:avLst/>
            </a:prstGeom>
            <a:noFill/>
            <a:ln w="9525" cap="flat" cmpd="sng">
              <a:solidFill>
                <a:schemeClr val="accent3"/>
              </a:solidFill>
              <a:prstDash val="solid"/>
              <a:round/>
              <a:headEnd type="none" w="med" len="med"/>
              <a:tailEnd type="none" w="med" len="med"/>
            </a:ln>
          </p:spPr>
        </p:cxnSp>
      </p:grpSp>
      <p:sp>
        <p:nvSpPr>
          <p:cNvPr id="874" name="Google Shape;874;p53"/>
          <p:cNvSpPr txBox="1">
            <a:spLocks noGrp="1"/>
          </p:cNvSpPr>
          <p:nvPr>
            <p:ph type="title"/>
          </p:nvPr>
        </p:nvSpPr>
        <p:spPr>
          <a:xfrm>
            <a:off x="845674" y="2652087"/>
            <a:ext cx="2313169" cy="52728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End-to-End Learning</a:t>
            </a:r>
            <a:endParaRPr sz="2000"/>
          </a:p>
        </p:txBody>
      </p:sp>
      <p:sp>
        <p:nvSpPr>
          <p:cNvPr id="875" name="Google Shape;875;p53"/>
          <p:cNvSpPr txBox="1">
            <a:spLocks noGrp="1"/>
          </p:cNvSpPr>
          <p:nvPr>
            <p:ph type="subTitle" idx="1"/>
          </p:nvPr>
        </p:nvSpPr>
        <p:spPr>
          <a:xfrm>
            <a:off x="707725" y="3431822"/>
            <a:ext cx="2336400" cy="7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Nvidia Model</a:t>
            </a:r>
            <a:endParaRPr/>
          </a:p>
        </p:txBody>
      </p:sp>
      <p:sp>
        <p:nvSpPr>
          <p:cNvPr id="876" name="Google Shape;876;p53"/>
          <p:cNvSpPr txBox="1">
            <a:spLocks noGrp="1"/>
          </p:cNvSpPr>
          <p:nvPr>
            <p:ph type="title" idx="2"/>
          </p:nvPr>
        </p:nvSpPr>
        <p:spPr>
          <a:xfrm>
            <a:off x="3202466" y="2656833"/>
            <a:ext cx="2728542" cy="5226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Transfer Learning</a:t>
            </a:r>
            <a:endParaRPr lang="en-US" sz="2000"/>
          </a:p>
        </p:txBody>
      </p:sp>
      <p:sp>
        <p:nvSpPr>
          <p:cNvPr id="877" name="Google Shape;877;p53"/>
          <p:cNvSpPr txBox="1">
            <a:spLocks noGrp="1"/>
          </p:cNvSpPr>
          <p:nvPr>
            <p:ph type="subTitle" idx="3"/>
          </p:nvPr>
        </p:nvSpPr>
        <p:spPr>
          <a:xfrm>
            <a:off x="3450901" y="3487080"/>
            <a:ext cx="2336400" cy="729600"/>
          </a:xfrm>
          <a:prstGeom prst="rect">
            <a:avLst/>
          </a:prstGeom>
        </p:spPr>
        <p:txBody>
          <a:bodyPr spcFirstLastPara="1" wrap="square" lIns="91425" tIns="91425" rIns="91425" bIns="91425" anchor="ctr" anchorCtr="0">
            <a:noAutofit/>
          </a:bodyPr>
          <a:lstStyle/>
          <a:p>
            <a:r>
              <a:rPr lang="es-ES"/>
              <a:t>Inception-ResNet-v2</a:t>
            </a:r>
            <a:endParaRPr lang="en-US"/>
          </a:p>
          <a:p>
            <a:r>
              <a:rPr lang="es-ES" b="1"/>
              <a:t>+</a:t>
            </a:r>
          </a:p>
          <a:p>
            <a:pPr marL="0" indent="0"/>
            <a:r>
              <a:rPr lang="es-ES" err="1"/>
              <a:t>Nvidia</a:t>
            </a:r>
            <a:r>
              <a:rPr lang="es-ES"/>
              <a:t> </a:t>
            </a:r>
            <a:r>
              <a:rPr lang="es-ES" err="1"/>
              <a:t>Model</a:t>
            </a:r>
            <a:endParaRPr lang="es-ES"/>
          </a:p>
        </p:txBody>
      </p:sp>
      <p:sp>
        <p:nvSpPr>
          <p:cNvPr id="878" name="Google Shape;878;p53"/>
          <p:cNvSpPr txBox="1">
            <a:spLocks noGrp="1"/>
          </p:cNvSpPr>
          <p:nvPr>
            <p:ph type="title" idx="4"/>
          </p:nvPr>
        </p:nvSpPr>
        <p:spPr>
          <a:xfrm>
            <a:off x="5785595" y="2500892"/>
            <a:ext cx="2637869" cy="7270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Supervised</a:t>
            </a:r>
            <a:br>
              <a:rPr lang="en" sz="2000"/>
            </a:br>
            <a:r>
              <a:rPr lang="en" sz="2000"/>
              <a:t>Rule-Base Learning</a:t>
            </a:r>
            <a:endParaRPr lang="en-US" sz="2000"/>
          </a:p>
        </p:txBody>
      </p:sp>
      <p:sp>
        <p:nvSpPr>
          <p:cNvPr id="879" name="Google Shape;879;p53"/>
          <p:cNvSpPr txBox="1">
            <a:spLocks noGrp="1"/>
          </p:cNvSpPr>
          <p:nvPr>
            <p:ph type="subTitle" idx="5"/>
          </p:nvPr>
        </p:nvSpPr>
        <p:spPr>
          <a:xfrm>
            <a:off x="6027264" y="3433864"/>
            <a:ext cx="2336400" cy="7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Object Detection Model</a:t>
            </a:r>
            <a:endParaRPr/>
          </a:p>
        </p:txBody>
      </p:sp>
      <p:sp>
        <p:nvSpPr>
          <p:cNvPr id="892" name="Google Shape;892;p53"/>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700">
                <a:solidFill>
                  <a:schemeClr val="lt1"/>
                </a:solidFill>
                <a:latin typeface="Oswald Light"/>
                <a:ea typeface="Oswald Light"/>
                <a:cs typeface="Oswald Light"/>
                <a:sym typeface="Oswald Light"/>
              </a:rPr>
              <a:t>11</a:t>
            </a:fld>
            <a:endParaRPr sz="1700">
              <a:solidFill>
                <a:schemeClr val="lt1"/>
              </a:solidFill>
              <a:latin typeface="Oswald Light"/>
              <a:ea typeface="Oswald Light"/>
              <a:cs typeface="Oswald Light"/>
              <a:sym typeface="Oswald Light"/>
            </a:endParaRPr>
          </a:p>
        </p:txBody>
      </p:sp>
      <p:sp>
        <p:nvSpPr>
          <p:cNvPr id="9" name="Oval 8">
            <a:extLst>
              <a:ext uri="{FF2B5EF4-FFF2-40B4-BE49-F238E27FC236}">
                <a16:creationId xmlns:a16="http://schemas.microsoft.com/office/drawing/2014/main" id="{C4BBD155-45A5-B574-8D24-A510651A6725}"/>
              </a:ext>
            </a:extLst>
          </p:cNvPr>
          <p:cNvSpPr/>
          <p:nvPr/>
        </p:nvSpPr>
        <p:spPr>
          <a:xfrm>
            <a:off x="1700967" y="2013194"/>
            <a:ext cx="435876" cy="446214"/>
          </a:xfrm>
          <a:prstGeom prst="ellipse">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5" name="Graphic 4" descr="Steering Wheel with solid fill">
            <a:extLst>
              <a:ext uri="{FF2B5EF4-FFF2-40B4-BE49-F238E27FC236}">
                <a16:creationId xmlns:a16="http://schemas.microsoft.com/office/drawing/2014/main" id="{8C3B0464-0DD9-3338-511D-9527A86416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0231" y="2054523"/>
            <a:ext cx="358187" cy="358187"/>
          </a:xfrm>
          <a:prstGeom prst="rect">
            <a:avLst/>
          </a:prstGeom>
        </p:spPr>
      </p:pic>
      <p:grpSp>
        <p:nvGrpSpPr>
          <p:cNvPr id="72" name="Google Shape;8433;p91">
            <a:extLst>
              <a:ext uri="{FF2B5EF4-FFF2-40B4-BE49-F238E27FC236}">
                <a16:creationId xmlns:a16="http://schemas.microsoft.com/office/drawing/2014/main" id="{EEF1DA4A-84B3-F39E-DF45-817AAB1AE696}"/>
              </a:ext>
            </a:extLst>
          </p:cNvPr>
          <p:cNvGrpSpPr/>
          <p:nvPr/>
        </p:nvGrpSpPr>
        <p:grpSpPr>
          <a:xfrm>
            <a:off x="7030872" y="2055723"/>
            <a:ext cx="466350" cy="446214"/>
            <a:chOff x="-48630025" y="3199700"/>
            <a:chExt cx="300100" cy="300900"/>
          </a:xfrm>
          <a:solidFill>
            <a:schemeClr val="tx1"/>
          </a:solidFill>
        </p:grpSpPr>
        <p:sp>
          <p:nvSpPr>
            <p:cNvPr id="73" name="Google Shape;8434;p91">
              <a:extLst>
                <a:ext uri="{FF2B5EF4-FFF2-40B4-BE49-F238E27FC236}">
                  <a16:creationId xmlns:a16="http://schemas.microsoft.com/office/drawing/2014/main" id="{39623A1F-E1B0-13A7-24F8-797E7C648B61}"/>
                </a:ext>
              </a:extLst>
            </p:cNvPr>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435;p91">
              <a:extLst>
                <a:ext uri="{FF2B5EF4-FFF2-40B4-BE49-F238E27FC236}">
                  <a16:creationId xmlns:a16="http://schemas.microsoft.com/office/drawing/2014/main" id="{19673D72-108B-E9EE-EACF-BC40F72F3FB8}"/>
                </a:ext>
              </a:extLst>
            </p:cNvPr>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436;p91">
              <a:extLst>
                <a:ext uri="{FF2B5EF4-FFF2-40B4-BE49-F238E27FC236}">
                  <a16:creationId xmlns:a16="http://schemas.microsoft.com/office/drawing/2014/main" id="{4913D86A-0859-0BE4-8A32-023FD7F4E6F8}"/>
                </a:ext>
              </a:extLst>
            </p:cNvPr>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Rounded Rectangle 23">
            <a:extLst>
              <a:ext uri="{FF2B5EF4-FFF2-40B4-BE49-F238E27FC236}">
                <a16:creationId xmlns:a16="http://schemas.microsoft.com/office/drawing/2014/main" id="{774AFEA0-3DC0-C2B3-6B61-12FAF794B194}"/>
              </a:ext>
            </a:extLst>
          </p:cNvPr>
          <p:cNvSpPr/>
          <p:nvPr/>
        </p:nvSpPr>
        <p:spPr>
          <a:xfrm>
            <a:off x="4287041" y="2002679"/>
            <a:ext cx="466350" cy="443028"/>
          </a:xfrm>
          <a:prstGeom prst="roundRect">
            <a:avLst/>
          </a:prstGeom>
          <a:solidFill>
            <a:srgbClr val="191919"/>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873" name="Google Shape;873;p53"/>
          <p:cNvSpPr txBox="1">
            <a:spLocks noGrp="1"/>
          </p:cNvSpPr>
          <p:nvPr>
            <p:ph type="title" idx="6"/>
          </p:nvPr>
        </p:nvSpPr>
        <p:spPr>
          <a:xfrm>
            <a:off x="707615" y="697683"/>
            <a:ext cx="7713900" cy="9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MODELS</a:t>
            </a:r>
          </a:p>
        </p:txBody>
      </p:sp>
      <p:grpSp>
        <p:nvGrpSpPr>
          <p:cNvPr id="23" name="Group 22">
            <a:extLst>
              <a:ext uri="{FF2B5EF4-FFF2-40B4-BE49-F238E27FC236}">
                <a16:creationId xmlns:a16="http://schemas.microsoft.com/office/drawing/2014/main" id="{A4F6DA9E-72CE-B6B1-766E-A31633E2E601}"/>
              </a:ext>
            </a:extLst>
          </p:cNvPr>
          <p:cNvGrpSpPr/>
          <p:nvPr/>
        </p:nvGrpSpPr>
        <p:grpSpPr>
          <a:xfrm>
            <a:off x="4372167" y="2057893"/>
            <a:ext cx="290760" cy="309825"/>
            <a:chOff x="2091670" y="170710"/>
            <a:chExt cx="487012" cy="517647"/>
          </a:xfrm>
        </p:grpSpPr>
        <p:sp>
          <p:nvSpPr>
            <p:cNvPr id="79" name="Cube 78">
              <a:extLst>
                <a:ext uri="{FF2B5EF4-FFF2-40B4-BE49-F238E27FC236}">
                  <a16:creationId xmlns:a16="http://schemas.microsoft.com/office/drawing/2014/main" id="{2AFAE1A1-381E-2C51-C157-8EE77407B5C7}"/>
                </a:ext>
              </a:extLst>
            </p:cNvPr>
            <p:cNvSpPr/>
            <p:nvPr/>
          </p:nvSpPr>
          <p:spPr>
            <a:xfrm>
              <a:off x="2091670" y="282008"/>
              <a:ext cx="264604" cy="406349"/>
            </a:xfrm>
            <a:prstGeom prst="cube">
              <a:avLst>
                <a:gd name="adj" fmla="val 76153"/>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80" name="Cube 79">
              <a:extLst>
                <a:ext uri="{FF2B5EF4-FFF2-40B4-BE49-F238E27FC236}">
                  <a16:creationId xmlns:a16="http://schemas.microsoft.com/office/drawing/2014/main" id="{142683F7-522C-88F9-B89B-9EBDF1537015}"/>
                </a:ext>
              </a:extLst>
            </p:cNvPr>
            <p:cNvSpPr/>
            <p:nvPr/>
          </p:nvSpPr>
          <p:spPr>
            <a:xfrm>
              <a:off x="2219882" y="227386"/>
              <a:ext cx="230588" cy="406349"/>
            </a:xfrm>
            <a:prstGeom prst="cube">
              <a:avLst>
                <a:gd name="adj" fmla="val 76153"/>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81" name="Cube 80">
              <a:extLst>
                <a:ext uri="{FF2B5EF4-FFF2-40B4-BE49-F238E27FC236}">
                  <a16:creationId xmlns:a16="http://schemas.microsoft.com/office/drawing/2014/main" id="{1656AB4B-4BBF-72AB-ECF3-E577BEE1CD8A}"/>
                </a:ext>
              </a:extLst>
            </p:cNvPr>
            <p:cNvSpPr/>
            <p:nvPr/>
          </p:nvSpPr>
          <p:spPr>
            <a:xfrm>
              <a:off x="2348095" y="170710"/>
              <a:ext cx="230587" cy="406350"/>
            </a:xfrm>
            <a:prstGeom prst="cube">
              <a:avLst>
                <a:gd name="adj" fmla="val 76153"/>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grpSp>
      <p:sp>
        <p:nvSpPr>
          <p:cNvPr id="84" name="Google Shape;672;p48">
            <a:extLst>
              <a:ext uri="{FF2B5EF4-FFF2-40B4-BE49-F238E27FC236}">
                <a16:creationId xmlns:a16="http://schemas.microsoft.com/office/drawing/2014/main" id="{F7F6BFC1-2058-0956-680A-EC68C5B8B383}"/>
              </a:ext>
            </a:extLst>
          </p:cNvPr>
          <p:cNvSpPr txBox="1">
            <a:spLocks/>
          </p:cNvSpPr>
          <p:nvPr/>
        </p:nvSpPr>
        <p:spPr>
          <a:xfrm>
            <a:off x="2505054" y="1466077"/>
            <a:ext cx="4320914" cy="3649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l"/>
            <a:r>
              <a:rPr lang="en-US"/>
              <a:t>List of models approached during the project: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6"/>
          <p:cNvSpPr txBox="1">
            <a:spLocks noGrp="1"/>
          </p:cNvSpPr>
          <p:nvPr>
            <p:ph type="title"/>
          </p:nvPr>
        </p:nvSpPr>
        <p:spPr>
          <a:xfrm>
            <a:off x="1676814" y="373819"/>
            <a:ext cx="3693843" cy="5258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CA1817"/>
                </a:solidFill>
              </a:rPr>
              <a:t>End-to-End-Learning</a:t>
            </a:r>
            <a:endParaRPr>
              <a:solidFill>
                <a:srgbClr val="CA1817"/>
              </a:solidFill>
            </a:endParaRPr>
          </a:p>
        </p:txBody>
      </p:sp>
      <p:sp>
        <p:nvSpPr>
          <p:cNvPr id="520" name="Google Shape;520;p46"/>
          <p:cNvSpPr txBox="1">
            <a:spLocks noGrp="1"/>
          </p:cNvSpPr>
          <p:nvPr>
            <p:ph type="subTitle" idx="1"/>
          </p:nvPr>
        </p:nvSpPr>
        <p:spPr>
          <a:xfrm>
            <a:off x="1523692" y="3382450"/>
            <a:ext cx="6336429" cy="676200"/>
          </a:xfrm>
          <a:prstGeom prst="rect">
            <a:avLst/>
          </a:prstGeom>
        </p:spPr>
        <p:txBody>
          <a:bodyPr spcFirstLastPara="1" wrap="square" lIns="91425" tIns="91425" rIns="91425" bIns="91425" anchor="ctr" anchorCtr="0">
            <a:noAutofit/>
          </a:bodyPr>
          <a:lstStyle/>
          <a:p>
            <a:pPr marL="0" indent="0"/>
            <a:r>
              <a:rPr lang="en" sz="1400"/>
              <a:t>Scores on </a:t>
            </a:r>
            <a:r>
              <a:rPr lang="en-US" sz="1400"/>
              <a:t>K</a:t>
            </a:r>
            <a:r>
              <a:rPr lang="en" sz="1400" err="1"/>
              <a:t>aggle</a:t>
            </a:r>
            <a:r>
              <a:rPr lang="en" sz="1400"/>
              <a:t> with the Nvidia model:</a:t>
            </a:r>
            <a:endParaRPr lang="en-US" sz="1400"/>
          </a:p>
        </p:txBody>
      </p:sp>
      <p:sp>
        <p:nvSpPr>
          <p:cNvPr id="522" name="Google Shape;522;p46"/>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12</a:t>
            </a:fld>
            <a:endParaRPr sz="1700">
              <a:solidFill>
                <a:schemeClr val="lt1"/>
              </a:solidFill>
              <a:latin typeface="Oswald Light"/>
              <a:ea typeface="Oswald Light"/>
              <a:cs typeface="Oswald Light"/>
              <a:sym typeface="Oswald Light"/>
            </a:endParaRPr>
          </a:p>
        </p:txBody>
      </p:sp>
      <p:grpSp>
        <p:nvGrpSpPr>
          <p:cNvPr id="523" name="Google Shape;523;p46"/>
          <p:cNvGrpSpPr/>
          <p:nvPr/>
        </p:nvGrpSpPr>
        <p:grpSpPr>
          <a:xfrm>
            <a:off x="1407587" y="840932"/>
            <a:ext cx="6341775" cy="3882143"/>
            <a:chOff x="1407587" y="840932"/>
            <a:chExt cx="6341775" cy="3882143"/>
          </a:xfrm>
        </p:grpSpPr>
        <p:cxnSp>
          <p:nvCxnSpPr>
            <p:cNvPr id="524" name="Google Shape;524;p46"/>
            <p:cNvCxnSpPr>
              <a:cxnSpLocks/>
            </p:cNvCxnSpPr>
            <p:nvPr/>
          </p:nvCxnSpPr>
          <p:spPr>
            <a:xfrm flipH="1">
              <a:off x="7650636" y="840932"/>
              <a:ext cx="1" cy="3882143"/>
            </a:xfrm>
            <a:prstGeom prst="straightConnector1">
              <a:avLst/>
            </a:prstGeom>
            <a:noFill/>
            <a:ln w="9525" cap="flat" cmpd="sng">
              <a:solidFill>
                <a:schemeClr val="accent3"/>
              </a:solidFill>
              <a:prstDash val="solid"/>
              <a:round/>
              <a:headEnd type="none" w="med" len="med"/>
              <a:tailEnd type="none" w="med" len="med"/>
            </a:ln>
          </p:spPr>
        </p:cxnSp>
        <p:cxnSp>
          <p:nvCxnSpPr>
            <p:cNvPr id="525" name="Google Shape;525;p46"/>
            <p:cNvCxnSpPr/>
            <p:nvPr/>
          </p:nvCxnSpPr>
          <p:spPr>
            <a:xfrm>
              <a:off x="1410662" y="4021546"/>
              <a:ext cx="6338700" cy="0"/>
            </a:xfrm>
            <a:prstGeom prst="straightConnector1">
              <a:avLst/>
            </a:prstGeom>
            <a:noFill/>
            <a:ln w="9525" cap="flat" cmpd="sng">
              <a:solidFill>
                <a:schemeClr val="accent3"/>
              </a:solidFill>
              <a:prstDash val="solid"/>
              <a:round/>
              <a:headEnd type="none" w="med" len="med"/>
              <a:tailEnd type="none" w="med" len="med"/>
            </a:ln>
          </p:spPr>
        </p:cxnSp>
        <p:cxnSp>
          <p:nvCxnSpPr>
            <p:cNvPr id="526" name="Google Shape;526;p46"/>
            <p:cNvCxnSpPr/>
            <p:nvPr/>
          </p:nvCxnSpPr>
          <p:spPr>
            <a:xfrm>
              <a:off x="1407587" y="1017604"/>
              <a:ext cx="6341700" cy="0"/>
            </a:xfrm>
            <a:prstGeom prst="straightConnector1">
              <a:avLst/>
            </a:prstGeom>
            <a:noFill/>
            <a:ln w="9525" cap="flat" cmpd="sng">
              <a:solidFill>
                <a:schemeClr val="accent3"/>
              </a:solidFill>
              <a:prstDash val="solid"/>
              <a:round/>
              <a:headEnd type="none" w="med" len="med"/>
              <a:tailEnd type="none" w="med" len="med"/>
            </a:ln>
          </p:spPr>
        </p:cxnSp>
        <p:cxnSp>
          <p:nvCxnSpPr>
            <p:cNvPr id="527" name="Google Shape;527;p46"/>
            <p:cNvCxnSpPr/>
            <p:nvPr/>
          </p:nvCxnSpPr>
          <p:spPr>
            <a:xfrm>
              <a:off x="1520816" y="3344932"/>
              <a:ext cx="6134700" cy="0"/>
            </a:xfrm>
            <a:prstGeom prst="straightConnector1">
              <a:avLst/>
            </a:prstGeom>
            <a:noFill/>
            <a:ln w="9525" cap="flat" cmpd="sng">
              <a:solidFill>
                <a:schemeClr val="accent3"/>
              </a:solidFill>
              <a:prstDash val="solid"/>
              <a:round/>
              <a:headEnd type="none" w="med" len="med"/>
              <a:tailEnd type="none" w="med" len="med"/>
            </a:ln>
          </p:spPr>
        </p:cxnSp>
        <p:cxnSp>
          <p:nvCxnSpPr>
            <p:cNvPr id="528" name="Google Shape;528;p46"/>
            <p:cNvCxnSpPr>
              <a:cxnSpLocks/>
            </p:cNvCxnSpPr>
            <p:nvPr/>
          </p:nvCxnSpPr>
          <p:spPr>
            <a:xfrm flipH="1">
              <a:off x="1513340" y="848106"/>
              <a:ext cx="347" cy="3874969"/>
            </a:xfrm>
            <a:prstGeom prst="straightConnector1">
              <a:avLst/>
            </a:prstGeom>
            <a:noFill/>
            <a:ln w="9525" cap="flat" cmpd="sng">
              <a:solidFill>
                <a:schemeClr val="accent3"/>
              </a:solidFill>
              <a:prstDash val="solid"/>
              <a:round/>
              <a:headEnd type="none" w="med" len="med"/>
              <a:tailEnd type="none" w="med" len="med"/>
            </a:ln>
          </p:spPr>
        </p:cxnSp>
        <p:cxnSp>
          <p:nvCxnSpPr>
            <p:cNvPr id="529" name="Google Shape;529;p46"/>
            <p:cNvCxnSpPr/>
            <p:nvPr/>
          </p:nvCxnSpPr>
          <p:spPr>
            <a:xfrm>
              <a:off x="5895202" y="1036192"/>
              <a:ext cx="0" cy="2201100"/>
            </a:xfrm>
            <a:prstGeom prst="straightConnector1">
              <a:avLst/>
            </a:prstGeom>
            <a:noFill/>
            <a:ln w="9525" cap="flat" cmpd="sng">
              <a:solidFill>
                <a:schemeClr val="accent3"/>
              </a:solidFill>
              <a:prstDash val="solid"/>
              <a:round/>
              <a:headEnd type="none" w="med" len="med"/>
              <a:tailEnd type="none" w="med" len="med"/>
            </a:ln>
          </p:spPr>
        </p:cxnSp>
        <p:cxnSp>
          <p:nvCxnSpPr>
            <p:cNvPr id="530" name="Google Shape;530;p46"/>
            <p:cNvCxnSpPr/>
            <p:nvPr/>
          </p:nvCxnSpPr>
          <p:spPr>
            <a:xfrm>
              <a:off x="1513340" y="3218584"/>
              <a:ext cx="6143700" cy="0"/>
            </a:xfrm>
            <a:prstGeom prst="straightConnector1">
              <a:avLst/>
            </a:prstGeom>
            <a:noFill/>
            <a:ln w="9525" cap="flat" cmpd="sng">
              <a:solidFill>
                <a:schemeClr val="accent3"/>
              </a:solidFill>
              <a:prstDash val="solid"/>
              <a:round/>
              <a:headEnd type="none" w="med" len="med"/>
              <a:tailEnd type="none" w="med" len="med"/>
            </a:ln>
          </p:spPr>
        </p:cxnSp>
        <p:cxnSp>
          <p:nvCxnSpPr>
            <p:cNvPr id="531" name="Google Shape;531;p46"/>
            <p:cNvCxnSpPr>
              <a:cxnSpLocks/>
            </p:cNvCxnSpPr>
            <p:nvPr/>
          </p:nvCxnSpPr>
          <p:spPr>
            <a:xfrm>
              <a:off x="1513340" y="2099961"/>
              <a:ext cx="4186716" cy="0"/>
            </a:xfrm>
            <a:prstGeom prst="straightConnector1">
              <a:avLst/>
            </a:prstGeom>
            <a:noFill/>
            <a:ln w="9525" cap="flat" cmpd="sng">
              <a:solidFill>
                <a:schemeClr val="accent3"/>
              </a:solidFill>
              <a:prstDash val="solid"/>
              <a:round/>
              <a:headEnd type="none" w="med" len="med"/>
              <a:tailEnd type="none" w="med" len="med"/>
            </a:ln>
          </p:spPr>
        </p:cxnSp>
      </p:grpSp>
      <p:sp>
        <p:nvSpPr>
          <p:cNvPr id="550" name="Google Shape;550;p46"/>
          <p:cNvSpPr/>
          <p:nvPr/>
        </p:nvSpPr>
        <p:spPr>
          <a:xfrm>
            <a:off x="6262023" y="2169311"/>
            <a:ext cx="20027" cy="52921"/>
          </a:xfrm>
          <a:custGeom>
            <a:avLst/>
            <a:gdLst/>
            <a:ahLst/>
            <a:cxnLst/>
            <a:rect l="l" t="t" r="r" b="b"/>
            <a:pathLst>
              <a:path w="193" h="510" extrusionOk="0">
                <a:moveTo>
                  <a:pt x="193" y="1"/>
                </a:moveTo>
                <a:lnTo>
                  <a:pt x="159" y="91"/>
                </a:lnTo>
                <a:lnTo>
                  <a:pt x="91" y="261"/>
                </a:lnTo>
                <a:lnTo>
                  <a:pt x="61" y="359"/>
                </a:lnTo>
                <a:lnTo>
                  <a:pt x="69" y="340"/>
                </a:lnTo>
                <a:lnTo>
                  <a:pt x="103" y="249"/>
                </a:lnTo>
                <a:lnTo>
                  <a:pt x="193" y="1"/>
                </a:lnTo>
                <a:close/>
                <a:moveTo>
                  <a:pt x="61" y="359"/>
                </a:moveTo>
                <a:lnTo>
                  <a:pt x="42" y="408"/>
                </a:lnTo>
                <a:lnTo>
                  <a:pt x="46" y="408"/>
                </a:lnTo>
                <a:lnTo>
                  <a:pt x="61" y="359"/>
                </a:lnTo>
                <a:close/>
                <a:moveTo>
                  <a:pt x="35" y="408"/>
                </a:moveTo>
                <a:lnTo>
                  <a:pt x="1" y="509"/>
                </a:lnTo>
                <a:lnTo>
                  <a:pt x="42" y="408"/>
                </a:lnTo>
                <a:close/>
              </a:path>
            </a:pathLst>
          </a:custGeom>
          <a:solidFill>
            <a:srgbClr val="C24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6283191" y="2135275"/>
            <a:ext cx="11829" cy="29470"/>
          </a:xfrm>
          <a:custGeom>
            <a:avLst/>
            <a:gdLst/>
            <a:ahLst/>
            <a:cxnLst/>
            <a:rect l="l" t="t" r="r" b="b"/>
            <a:pathLst>
              <a:path w="114" h="284" extrusionOk="0">
                <a:moveTo>
                  <a:pt x="113" y="1"/>
                </a:moveTo>
                <a:lnTo>
                  <a:pt x="111" y="11"/>
                </a:lnTo>
                <a:lnTo>
                  <a:pt x="111" y="11"/>
                </a:lnTo>
                <a:cubicBezTo>
                  <a:pt x="112" y="8"/>
                  <a:pt x="113" y="4"/>
                  <a:pt x="113" y="1"/>
                </a:cubicBezTo>
                <a:close/>
                <a:moveTo>
                  <a:pt x="111" y="11"/>
                </a:moveTo>
                <a:lnTo>
                  <a:pt x="111" y="11"/>
                </a:lnTo>
                <a:cubicBezTo>
                  <a:pt x="108" y="18"/>
                  <a:pt x="102" y="23"/>
                  <a:pt x="102" y="23"/>
                </a:cubicBezTo>
                <a:lnTo>
                  <a:pt x="91" y="69"/>
                </a:lnTo>
                <a:lnTo>
                  <a:pt x="79" y="99"/>
                </a:lnTo>
                <a:lnTo>
                  <a:pt x="102" y="46"/>
                </a:lnTo>
                <a:lnTo>
                  <a:pt x="111" y="11"/>
                </a:lnTo>
                <a:close/>
                <a:moveTo>
                  <a:pt x="79" y="99"/>
                </a:moveTo>
                <a:lnTo>
                  <a:pt x="0" y="283"/>
                </a:lnTo>
                <a:lnTo>
                  <a:pt x="23" y="249"/>
                </a:lnTo>
                <a:lnTo>
                  <a:pt x="79" y="99"/>
                </a:lnTo>
                <a:close/>
              </a:path>
            </a:pathLst>
          </a:custGeom>
          <a:solidFill>
            <a:srgbClr val="C24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6249155" y="2237382"/>
            <a:ext cx="7160" cy="20027"/>
          </a:xfrm>
          <a:custGeom>
            <a:avLst/>
            <a:gdLst/>
            <a:ahLst/>
            <a:cxnLst/>
            <a:rect l="l" t="t" r="r" b="b"/>
            <a:pathLst>
              <a:path w="69" h="193" extrusionOk="0">
                <a:moveTo>
                  <a:pt x="68" y="0"/>
                </a:moveTo>
                <a:lnTo>
                  <a:pt x="0" y="193"/>
                </a:lnTo>
                <a:lnTo>
                  <a:pt x="0" y="193"/>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a:extLst>
              <a:ext uri="{FF2B5EF4-FFF2-40B4-BE49-F238E27FC236}">
                <a16:creationId xmlns:a16="http://schemas.microsoft.com/office/drawing/2014/main" id="{74C388C9-B4AF-3CAA-2034-3BC41F75C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304" y="1238775"/>
            <a:ext cx="4001875" cy="1883769"/>
          </a:xfrm>
          <a:prstGeom prst="rect">
            <a:avLst/>
          </a:prstGeom>
          <a:noFill/>
          <a:extLst>
            <a:ext uri="{909E8E84-426E-40DD-AFC4-6F175D3DCCD1}">
              <a14:hiddenFill xmlns:a14="http://schemas.microsoft.com/office/drawing/2010/main">
                <a:solidFill>
                  <a:srgbClr val="FFFFFF"/>
                </a:solidFill>
              </a14:hiddenFill>
            </a:ext>
          </a:extLst>
        </p:spPr>
      </p:pic>
      <p:sp>
        <p:nvSpPr>
          <p:cNvPr id="532" name="Google Shape;532;p46"/>
          <p:cNvSpPr/>
          <p:nvPr/>
        </p:nvSpPr>
        <p:spPr>
          <a:xfrm rot="16200000">
            <a:off x="1653807" y="1115249"/>
            <a:ext cx="281728" cy="335583"/>
          </a:xfrm>
          <a:custGeom>
            <a:avLst/>
            <a:gdLst/>
            <a:ahLst/>
            <a:cxnLst/>
            <a:rect l="l" t="t" r="r" b="b"/>
            <a:pathLst>
              <a:path w="2715" h="3234" extrusionOk="0">
                <a:moveTo>
                  <a:pt x="1018" y="0"/>
                </a:moveTo>
                <a:cubicBezTo>
                  <a:pt x="679" y="0"/>
                  <a:pt x="351" y="102"/>
                  <a:pt x="69" y="294"/>
                </a:cubicBezTo>
                <a:cubicBezTo>
                  <a:pt x="12" y="328"/>
                  <a:pt x="1" y="396"/>
                  <a:pt x="35" y="452"/>
                </a:cubicBezTo>
                <a:cubicBezTo>
                  <a:pt x="56" y="488"/>
                  <a:pt x="95" y="505"/>
                  <a:pt x="135" y="505"/>
                </a:cubicBezTo>
                <a:cubicBezTo>
                  <a:pt x="159" y="505"/>
                  <a:pt x="183" y="499"/>
                  <a:pt x="204" y="486"/>
                </a:cubicBezTo>
                <a:cubicBezTo>
                  <a:pt x="442" y="317"/>
                  <a:pt x="724" y="237"/>
                  <a:pt x="1018" y="237"/>
                </a:cubicBezTo>
                <a:cubicBezTo>
                  <a:pt x="1821" y="237"/>
                  <a:pt x="2477" y="893"/>
                  <a:pt x="2477" y="1696"/>
                </a:cubicBezTo>
                <a:cubicBezTo>
                  <a:pt x="2477" y="2250"/>
                  <a:pt x="2149" y="2770"/>
                  <a:pt x="1651" y="3007"/>
                </a:cubicBezTo>
                <a:cubicBezTo>
                  <a:pt x="1595" y="3041"/>
                  <a:pt x="1572" y="3109"/>
                  <a:pt x="1595" y="3166"/>
                </a:cubicBezTo>
                <a:cubicBezTo>
                  <a:pt x="1618" y="3211"/>
                  <a:pt x="1663" y="3233"/>
                  <a:pt x="1697" y="3233"/>
                </a:cubicBezTo>
                <a:cubicBezTo>
                  <a:pt x="1719" y="3233"/>
                  <a:pt x="1731" y="3233"/>
                  <a:pt x="1753" y="3222"/>
                </a:cubicBezTo>
                <a:cubicBezTo>
                  <a:pt x="2330" y="2939"/>
                  <a:pt x="2714" y="2340"/>
                  <a:pt x="2714" y="1696"/>
                </a:cubicBezTo>
                <a:cubicBezTo>
                  <a:pt x="2714" y="757"/>
                  <a:pt x="1957" y="0"/>
                  <a:pt x="1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rot="16200000">
            <a:off x="1699568" y="1180933"/>
            <a:ext cx="170282" cy="206497"/>
          </a:xfrm>
          <a:custGeom>
            <a:avLst/>
            <a:gdLst/>
            <a:ahLst/>
            <a:cxnLst/>
            <a:rect l="l" t="t" r="r" b="b"/>
            <a:pathLst>
              <a:path w="1641" h="1990" extrusionOk="0">
                <a:moveTo>
                  <a:pt x="577" y="0"/>
                </a:moveTo>
                <a:cubicBezTo>
                  <a:pt x="408" y="0"/>
                  <a:pt x="238" y="34"/>
                  <a:pt x="80" y="113"/>
                </a:cubicBezTo>
                <a:cubicBezTo>
                  <a:pt x="23" y="147"/>
                  <a:pt x="1" y="215"/>
                  <a:pt x="35" y="271"/>
                </a:cubicBezTo>
                <a:cubicBezTo>
                  <a:pt x="60" y="313"/>
                  <a:pt x="104" y="337"/>
                  <a:pt x="148" y="337"/>
                </a:cubicBezTo>
                <a:cubicBezTo>
                  <a:pt x="163" y="337"/>
                  <a:pt x="178" y="334"/>
                  <a:pt x="193" y="328"/>
                </a:cubicBezTo>
                <a:cubicBezTo>
                  <a:pt x="306" y="260"/>
                  <a:pt x="442" y="226"/>
                  <a:pt x="577" y="226"/>
                </a:cubicBezTo>
                <a:cubicBezTo>
                  <a:pt x="1030" y="226"/>
                  <a:pt x="1403" y="599"/>
                  <a:pt x="1403" y="1063"/>
                </a:cubicBezTo>
                <a:cubicBezTo>
                  <a:pt x="1403" y="1357"/>
                  <a:pt x="1256" y="1628"/>
                  <a:pt x="1007" y="1775"/>
                </a:cubicBezTo>
                <a:cubicBezTo>
                  <a:pt x="950" y="1809"/>
                  <a:pt x="928" y="1877"/>
                  <a:pt x="962" y="1933"/>
                </a:cubicBezTo>
                <a:cubicBezTo>
                  <a:pt x="984" y="1967"/>
                  <a:pt x="1018" y="1990"/>
                  <a:pt x="1064" y="1990"/>
                </a:cubicBezTo>
                <a:cubicBezTo>
                  <a:pt x="1086" y="1990"/>
                  <a:pt x="1109" y="1990"/>
                  <a:pt x="1120" y="1979"/>
                </a:cubicBezTo>
                <a:cubicBezTo>
                  <a:pt x="1437" y="1786"/>
                  <a:pt x="1640" y="1436"/>
                  <a:pt x="1640" y="1063"/>
                </a:cubicBezTo>
                <a:cubicBezTo>
                  <a:pt x="1640" y="475"/>
                  <a:pt x="1165" y="0"/>
                  <a:pt x="577" y="0"/>
                </a:cubicBezTo>
                <a:close/>
              </a:path>
            </a:pathLst>
          </a:custGeom>
          <a:solidFill>
            <a:srgbClr val="E306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2;p46">
            <a:extLst>
              <a:ext uri="{FF2B5EF4-FFF2-40B4-BE49-F238E27FC236}">
                <a16:creationId xmlns:a16="http://schemas.microsoft.com/office/drawing/2014/main" id="{E27AFCFB-62F2-25E2-427C-4D421DFE3A32}"/>
              </a:ext>
            </a:extLst>
          </p:cNvPr>
          <p:cNvSpPr/>
          <p:nvPr/>
        </p:nvSpPr>
        <p:spPr>
          <a:xfrm rot="4582654">
            <a:off x="5567383" y="2905980"/>
            <a:ext cx="281728" cy="335583"/>
          </a:xfrm>
          <a:custGeom>
            <a:avLst/>
            <a:gdLst/>
            <a:ahLst/>
            <a:cxnLst/>
            <a:rect l="l" t="t" r="r" b="b"/>
            <a:pathLst>
              <a:path w="2715" h="3234" extrusionOk="0">
                <a:moveTo>
                  <a:pt x="1018" y="0"/>
                </a:moveTo>
                <a:cubicBezTo>
                  <a:pt x="679" y="0"/>
                  <a:pt x="351" y="102"/>
                  <a:pt x="69" y="294"/>
                </a:cubicBezTo>
                <a:cubicBezTo>
                  <a:pt x="12" y="328"/>
                  <a:pt x="1" y="396"/>
                  <a:pt x="35" y="452"/>
                </a:cubicBezTo>
                <a:cubicBezTo>
                  <a:pt x="56" y="488"/>
                  <a:pt x="95" y="505"/>
                  <a:pt x="135" y="505"/>
                </a:cubicBezTo>
                <a:cubicBezTo>
                  <a:pt x="159" y="505"/>
                  <a:pt x="183" y="499"/>
                  <a:pt x="204" y="486"/>
                </a:cubicBezTo>
                <a:cubicBezTo>
                  <a:pt x="442" y="317"/>
                  <a:pt x="724" y="237"/>
                  <a:pt x="1018" y="237"/>
                </a:cubicBezTo>
                <a:cubicBezTo>
                  <a:pt x="1821" y="237"/>
                  <a:pt x="2477" y="893"/>
                  <a:pt x="2477" y="1696"/>
                </a:cubicBezTo>
                <a:cubicBezTo>
                  <a:pt x="2477" y="2250"/>
                  <a:pt x="2149" y="2770"/>
                  <a:pt x="1651" y="3007"/>
                </a:cubicBezTo>
                <a:cubicBezTo>
                  <a:pt x="1595" y="3041"/>
                  <a:pt x="1572" y="3109"/>
                  <a:pt x="1595" y="3166"/>
                </a:cubicBezTo>
                <a:cubicBezTo>
                  <a:pt x="1618" y="3211"/>
                  <a:pt x="1663" y="3233"/>
                  <a:pt x="1697" y="3233"/>
                </a:cubicBezTo>
                <a:cubicBezTo>
                  <a:pt x="1719" y="3233"/>
                  <a:pt x="1731" y="3233"/>
                  <a:pt x="1753" y="3222"/>
                </a:cubicBezTo>
                <a:cubicBezTo>
                  <a:pt x="2330" y="2939"/>
                  <a:pt x="2714" y="2340"/>
                  <a:pt x="2714" y="1696"/>
                </a:cubicBezTo>
                <a:cubicBezTo>
                  <a:pt x="2714" y="757"/>
                  <a:pt x="1957" y="0"/>
                  <a:pt x="1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3;p46">
            <a:extLst>
              <a:ext uri="{FF2B5EF4-FFF2-40B4-BE49-F238E27FC236}">
                <a16:creationId xmlns:a16="http://schemas.microsoft.com/office/drawing/2014/main" id="{AE577DE7-A8AD-6D57-38DC-5BF12203FA18}"/>
              </a:ext>
            </a:extLst>
          </p:cNvPr>
          <p:cNvSpPr/>
          <p:nvPr/>
        </p:nvSpPr>
        <p:spPr>
          <a:xfrm rot="4582654">
            <a:off x="5611999" y="2970301"/>
            <a:ext cx="170282" cy="206497"/>
          </a:xfrm>
          <a:custGeom>
            <a:avLst/>
            <a:gdLst/>
            <a:ahLst/>
            <a:cxnLst/>
            <a:rect l="l" t="t" r="r" b="b"/>
            <a:pathLst>
              <a:path w="1641" h="1990" extrusionOk="0">
                <a:moveTo>
                  <a:pt x="577" y="0"/>
                </a:moveTo>
                <a:cubicBezTo>
                  <a:pt x="408" y="0"/>
                  <a:pt x="238" y="34"/>
                  <a:pt x="80" y="113"/>
                </a:cubicBezTo>
                <a:cubicBezTo>
                  <a:pt x="23" y="147"/>
                  <a:pt x="1" y="215"/>
                  <a:pt x="35" y="271"/>
                </a:cubicBezTo>
                <a:cubicBezTo>
                  <a:pt x="60" y="313"/>
                  <a:pt x="104" y="337"/>
                  <a:pt x="148" y="337"/>
                </a:cubicBezTo>
                <a:cubicBezTo>
                  <a:pt x="163" y="337"/>
                  <a:pt x="178" y="334"/>
                  <a:pt x="193" y="328"/>
                </a:cubicBezTo>
                <a:cubicBezTo>
                  <a:pt x="306" y="260"/>
                  <a:pt x="442" y="226"/>
                  <a:pt x="577" y="226"/>
                </a:cubicBezTo>
                <a:cubicBezTo>
                  <a:pt x="1030" y="226"/>
                  <a:pt x="1403" y="599"/>
                  <a:pt x="1403" y="1063"/>
                </a:cubicBezTo>
                <a:cubicBezTo>
                  <a:pt x="1403" y="1357"/>
                  <a:pt x="1256" y="1628"/>
                  <a:pt x="1007" y="1775"/>
                </a:cubicBezTo>
                <a:cubicBezTo>
                  <a:pt x="950" y="1809"/>
                  <a:pt x="928" y="1877"/>
                  <a:pt x="962" y="1933"/>
                </a:cubicBezTo>
                <a:cubicBezTo>
                  <a:pt x="984" y="1967"/>
                  <a:pt x="1018" y="1990"/>
                  <a:pt x="1064" y="1990"/>
                </a:cubicBezTo>
                <a:cubicBezTo>
                  <a:pt x="1086" y="1990"/>
                  <a:pt x="1109" y="1990"/>
                  <a:pt x="1120" y="1979"/>
                </a:cubicBezTo>
                <a:cubicBezTo>
                  <a:pt x="1437" y="1786"/>
                  <a:pt x="1640" y="1436"/>
                  <a:pt x="1640" y="1063"/>
                </a:cubicBezTo>
                <a:cubicBezTo>
                  <a:pt x="1640" y="475"/>
                  <a:pt x="1165" y="0"/>
                  <a:pt x="577" y="0"/>
                </a:cubicBezTo>
                <a:close/>
              </a:path>
            </a:pathLst>
          </a:custGeom>
          <a:solidFill>
            <a:srgbClr val="E306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0;p46">
            <a:extLst>
              <a:ext uri="{FF2B5EF4-FFF2-40B4-BE49-F238E27FC236}">
                <a16:creationId xmlns:a16="http://schemas.microsoft.com/office/drawing/2014/main" id="{C9C093F2-3D77-1092-A32B-F914D74A7AD9}"/>
              </a:ext>
            </a:extLst>
          </p:cNvPr>
          <p:cNvSpPr txBox="1">
            <a:spLocks/>
          </p:cNvSpPr>
          <p:nvPr/>
        </p:nvSpPr>
        <p:spPr>
          <a:xfrm>
            <a:off x="5950039" y="1236827"/>
            <a:ext cx="1909683" cy="20730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None/>
              <a:defRPr sz="16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r>
              <a:rPr lang="en-US" b="1" u="sng"/>
              <a:t>Architecture</a:t>
            </a:r>
            <a:r>
              <a:rPr lang="en-US"/>
              <a:t>:</a:t>
            </a:r>
          </a:p>
          <a:p>
            <a:pPr marL="0" indent="0"/>
            <a:endParaRPr lang="en-US"/>
          </a:p>
          <a:p>
            <a:pPr marL="285750" indent="-285750">
              <a:buFont typeface="Wingdings" panose="020B0604020202020204" pitchFamily="34" charset="0"/>
              <a:buChar char="§"/>
            </a:pPr>
            <a:r>
              <a:rPr lang="en-US" sz="1200">
                <a:latin typeface="Arial"/>
              </a:rPr>
              <a:t>5 Convolutional Layers </a:t>
            </a:r>
          </a:p>
          <a:p>
            <a:pPr marL="285750" indent="-285750">
              <a:buFont typeface="Wingdings" panose="020B0604020202020204" pitchFamily="34" charset="0"/>
              <a:buChar char="§"/>
            </a:pPr>
            <a:r>
              <a:rPr lang="en-US" sz="1200">
                <a:latin typeface="Arial"/>
              </a:rPr>
              <a:t>3 Dense layers</a:t>
            </a:r>
          </a:p>
          <a:p>
            <a:pPr marL="285750" indent="-285750">
              <a:buFont typeface="Wingdings" panose="020B0604020202020204" pitchFamily="34" charset="0"/>
              <a:buChar char="§"/>
            </a:pPr>
            <a:r>
              <a:rPr lang="en-US" sz="1200">
                <a:latin typeface="Arial"/>
              </a:rPr>
              <a:t>2 Output Nodes</a:t>
            </a:r>
          </a:p>
          <a:p>
            <a:pPr marL="285750" indent="-285750">
              <a:buFont typeface="Arial" panose="020B0604020202020204" pitchFamily="34" charset="0"/>
              <a:buChar char="•"/>
            </a:pPr>
            <a:endParaRPr lang="en-US" sz="1200"/>
          </a:p>
        </p:txBody>
      </p:sp>
      <p:cxnSp>
        <p:nvCxnSpPr>
          <p:cNvPr id="94" name="Google Shape;525;p46">
            <a:extLst>
              <a:ext uri="{FF2B5EF4-FFF2-40B4-BE49-F238E27FC236}">
                <a16:creationId xmlns:a16="http://schemas.microsoft.com/office/drawing/2014/main" id="{13B4FF74-E6CA-653A-2214-2C9E898778E1}"/>
              </a:ext>
            </a:extLst>
          </p:cNvPr>
          <p:cNvCxnSpPr/>
          <p:nvPr/>
        </p:nvCxnSpPr>
        <p:spPr>
          <a:xfrm>
            <a:off x="1415840" y="4656935"/>
            <a:ext cx="6338700" cy="0"/>
          </a:xfrm>
          <a:prstGeom prst="straightConnector1">
            <a:avLst/>
          </a:prstGeom>
          <a:noFill/>
          <a:ln w="9525" cap="flat" cmpd="sng">
            <a:solidFill>
              <a:schemeClr val="accent3"/>
            </a:solidFill>
            <a:prstDash val="solid"/>
            <a:round/>
            <a:headEnd type="none" w="med" len="med"/>
            <a:tailEnd type="none" w="med" len="med"/>
          </a:ln>
        </p:spPr>
      </p:cxnSp>
      <p:sp>
        <p:nvSpPr>
          <p:cNvPr id="97" name="Google Shape;607;p47">
            <a:extLst>
              <a:ext uri="{FF2B5EF4-FFF2-40B4-BE49-F238E27FC236}">
                <a16:creationId xmlns:a16="http://schemas.microsoft.com/office/drawing/2014/main" id="{C153AD47-B72C-C88F-F98B-D64D8B595072}"/>
              </a:ext>
            </a:extLst>
          </p:cNvPr>
          <p:cNvSpPr txBox="1">
            <a:spLocks/>
          </p:cNvSpPr>
          <p:nvPr/>
        </p:nvSpPr>
        <p:spPr>
          <a:xfrm rot="-5400000">
            <a:off x="-895064" y="2046336"/>
            <a:ext cx="4550400" cy="298870"/>
          </a:xfrm>
          <a:prstGeom prst="rect">
            <a:avLst/>
          </a:prstGeom>
          <a:noFill/>
          <a:ln>
            <a:noFill/>
          </a:ln>
          <a:effectLst>
            <a:outerShdw dist="952500" dir="5400000" algn="bl" rotWithShape="0">
              <a:schemeClr val="accent2">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9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a:t>NVIDIA MODEL</a:t>
            </a:r>
          </a:p>
        </p:txBody>
      </p:sp>
      <p:sp>
        <p:nvSpPr>
          <p:cNvPr id="27" name="Google Shape;520;p46">
            <a:extLst>
              <a:ext uri="{FF2B5EF4-FFF2-40B4-BE49-F238E27FC236}">
                <a16:creationId xmlns:a16="http://schemas.microsoft.com/office/drawing/2014/main" id="{5ED6D5C6-CDAF-D621-0E0D-7813D6A0AC1D}"/>
              </a:ext>
            </a:extLst>
          </p:cNvPr>
          <p:cNvSpPr txBox="1">
            <a:spLocks/>
          </p:cNvSpPr>
          <p:nvPr/>
        </p:nvSpPr>
        <p:spPr>
          <a:xfrm>
            <a:off x="3215975" y="3976429"/>
            <a:ext cx="2152893" cy="659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None/>
              <a:defRPr sz="16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r>
              <a:rPr lang="en-US" sz="1400" u="sng"/>
              <a:t>Public Score</a:t>
            </a:r>
            <a:r>
              <a:rPr lang="en-US" sz="1400"/>
              <a:t>: 0.03972</a:t>
            </a:r>
            <a:endParaRPr lang="en-US"/>
          </a:p>
          <a:p>
            <a:pPr marL="0" indent="0"/>
            <a:r>
              <a:rPr lang="en-US" sz="1400" u="sng"/>
              <a:t>Private Score</a:t>
            </a:r>
            <a:r>
              <a:rPr lang="en-US" sz="1400"/>
              <a:t>: </a:t>
            </a:r>
            <a:r>
              <a:rPr lang="en-US" sz="1400" b="1"/>
              <a:t>0.03279</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7" name="Google Shape;707;p49"/>
          <p:cNvSpPr txBox="1">
            <a:spLocks noGrp="1"/>
          </p:cNvSpPr>
          <p:nvPr>
            <p:ph type="title"/>
          </p:nvPr>
        </p:nvSpPr>
        <p:spPr>
          <a:xfrm>
            <a:off x="1341287" y="147038"/>
            <a:ext cx="4987950" cy="765123"/>
          </a:xfrm>
          <a:prstGeom prst="rect">
            <a:avLst/>
          </a:prstGeom>
        </p:spPr>
        <p:txBody>
          <a:bodyPr spcFirstLastPara="1" wrap="square" lIns="91425" tIns="91425" rIns="91425" bIns="91425" anchor="t" anchorCtr="0">
            <a:noAutofit/>
          </a:bodyPr>
          <a:lstStyle/>
          <a:p>
            <a:pPr lvl="0"/>
            <a:r>
              <a:rPr lang="en-US" sz="2000"/>
              <a:t>Hyper-Parameter Tuning on the Nvidia Model</a:t>
            </a:r>
            <a:endParaRPr sz="1600"/>
          </a:p>
        </p:txBody>
      </p:sp>
      <p:sp>
        <p:nvSpPr>
          <p:cNvPr id="708" name="Google Shape;708;p49"/>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700">
                <a:solidFill>
                  <a:schemeClr val="lt1"/>
                </a:solidFill>
                <a:latin typeface="Oswald Light"/>
                <a:ea typeface="Oswald Light"/>
                <a:cs typeface="Oswald Light"/>
                <a:sym typeface="Oswald Light"/>
              </a:rPr>
              <a:t>13</a:t>
            </a:fld>
            <a:endParaRPr sz="1700">
              <a:solidFill>
                <a:schemeClr val="lt1"/>
              </a:solidFill>
              <a:latin typeface="Oswald Light"/>
              <a:ea typeface="Oswald Light"/>
              <a:cs typeface="Oswald Light"/>
              <a:sym typeface="Oswald Light"/>
            </a:endParaRPr>
          </a:p>
        </p:txBody>
      </p:sp>
      <p:grpSp>
        <p:nvGrpSpPr>
          <p:cNvPr id="710" name="Google Shape;710;p49"/>
          <p:cNvGrpSpPr/>
          <p:nvPr/>
        </p:nvGrpSpPr>
        <p:grpSpPr>
          <a:xfrm>
            <a:off x="321637" y="99075"/>
            <a:ext cx="7027250" cy="4898228"/>
            <a:chOff x="467799" y="288450"/>
            <a:chExt cx="7027250" cy="4864095"/>
          </a:xfrm>
        </p:grpSpPr>
        <p:cxnSp>
          <p:nvCxnSpPr>
            <p:cNvPr id="711" name="Google Shape;711;p49"/>
            <p:cNvCxnSpPr/>
            <p:nvPr/>
          </p:nvCxnSpPr>
          <p:spPr>
            <a:xfrm>
              <a:off x="513149" y="1127725"/>
              <a:ext cx="6981900" cy="0"/>
            </a:xfrm>
            <a:prstGeom prst="straightConnector1">
              <a:avLst/>
            </a:prstGeom>
            <a:noFill/>
            <a:ln w="9525" cap="flat" cmpd="sng">
              <a:solidFill>
                <a:schemeClr val="accent3"/>
              </a:solidFill>
              <a:prstDash val="solid"/>
              <a:round/>
              <a:headEnd type="none" w="med" len="med"/>
              <a:tailEnd type="none" w="med" len="med"/>
            </a:ln>
          </p:spPr>
        </p:cxnSp>
        <p:cxnSp>
          <p:nvCxnSpPr>
            <p:cNvPr id="712" name="Google Shape;712;p49"/>
            <p:cNvCxnSpPr>
              <a:cxnSpLocks/>
            </p:cNvCxnSpPr>
            <p:nvPr/>
          </p:nvCxnSpPr>
          <p:spPr>
            <a:xfrm flipH="1">
              <a:off x="718325" y="288450"/>
              <a:ext cx="218" cy="4864095"/>
            </a:xfrm>
            <a:prstGeom prst="straightConnector1">
              <a:avLst/>
            </a:prstGeom>
            <a:noFill/>
            <a:ln w="9525" cap="flat" cmpd="sng">
              <a:solidFill>
                <a:schemeClr val="accent3"/>
              </a:solidFill>
              <a:prstDash val="solid"/>
              <a:round/>
              <a:headEnd type="none" w="med" len="med"/>
              <a:tailEnd type="none" w="med" len="med"/>
            </a:ln>
          </p:spPr>
        </p:cxnSp>
        <p:cxnSp>
          <p:nvCxnSpPr>
            <p:cNvPr id="713" name="Google Shape;713;p49"/>
            <p:cNvCxnSpPr>
              <a:cxnSpLocks/>
            </p:cNvCxnSpPr>
            <p:nvPr/>
          </p:nvCxnSpPr>
          <p:spPr>
            <a:xfrm flipH="1">
              <a:off x="1435878" y="805525"/>
              <a:ext cx="847" cy="2774784"/>
            </a:xfrm>
            <a:prstGeom prst="straightConnector1">
              <a:avLst/>
            </a:prstGeom>
            <a:noFill/>
            <a:ln w="9525" cap="flat" cmpd="sng">
              <a:solidFill>
                <a:schemeClr val="accent3"/>
              </a:solidFill>
              <a:prstDash val="solid"/>
              <a:round/>
              <a:headEnd type="none" w="med" len="med"/>
              <a:tailEnd type="none" w="med" len="med"/>
            </a:ln>
          </p:spPr>
        </p:cxnSp>
        <p:cxnSp>
          <p:nvCxnSpPr>
            <p:cNvPr id="714" name="Google Shape;714;p49"/>
            <p:cNvCxnSpPr/>
            <p:nvPr/>
          </p:nvCxnSpPr>
          <p:spPr>
            <a:xfrm>
              <a:off x="7424150" y="805525"/>
              <a:ext cx="58830" cy="4273526"/>
            </a:xfrm>
            <a:prstGeom prst="straightConnector1">
              <a:avLst/>
            </a:prstGeom>
            <a:noFill/>
            <a:ln w="9525" cap="flat" cmpd="sng">
              <a:solidFill>
                <a:schemeClr val="accent3"/>
              </a:solidFill>
              <a:prstDash val="solid"/>
              <a:round/>
              <a:headEnd type="none" w="med" len="med"/>
              <a:tailEnd type="none" w="med" len="med"/>
            </a:ln>
          </p:spPr>
        </p:cxnSp>
        <p:cxnSp>
          <p:nvCxnSpPr>
            <p:cNvPr id="715" name="Google Shape;715;p49"/>
            <p:cNvCxnSpPr/>
            <p:nvPr/>
          </p:nvCxnSpPr>
          <p:spPr>
            <a:xfrm rot="10800000">
              <a:off x="718325" y="1326275"/>
              <a:ext cx="6711900" cy="0"/>
            </a:xfrm>
            <a:prstGeom prst="straightConnector1">
              <a:avLst/>
            </a:prstGeom>
            <a:noFill/>
            <a:ln w="9525" cap="flat" cmpd="sng">
              <a:solidFill>
                <a:schemeClr val="accent3"/>
              </a:solidFill>
              <a:prstDash val="solid"/>
              <a:round/>
              <a:headEnd type="none" w="med" len="med"/>
              <a:tailEnd type="none" w="med" len="med"/>
            </a:ln>
          </p:spPr>
        </p:cxnSp>
        <p:cxnSp>
          <p:nvCxnSpPr>
            <p:cNvPr id="716" name="Google Shape;716;p49"/>
            <p:cNvCxnSpPr/>
            <p:nvPr/>
          </p:nvCxnSpPr>
          <p:spPr>
            <a:xfrm rot="10800000">
              <a:off x="718325" y="4576509"/>
              <a:ext cx="6711900" cy="0"/>
            </a:xfrm>
            <a:prstGeom prst="straightConnector1">
              <a:avLst/>
            </a:prstGeom>
            <a:noFill/>
            <a:ln w="9525" cap="flat" cmpd="sng">
              <a:solidFill>
                <a:schemeClr val="accent3"/>
              </a:solidFill>
              <a:prstDash val="solid"/>
              <a:round/>
              <a:headEnd type="none" w="med" len="med"/>
              <a:tailEnd type="none" w="med" len="med"/>
            </a:ln>
          </p:spPr>
        </p:cxnSp>
        <p:cxnSp>
          <p:nvCxnSpPr>
            <p:cNvPr id="717" name="Google Shape;717;p49"/>
            <p:cNvCxnSpPr>
              <a:cxnSpLocks/>
            </p:cNvCxnSpPr>
            <p:nvPr/>
          </p:nvCxnSpPr>
          <p:spPr>
            <a:xfrm>
              <a:off x="1087706" y="1127731"/>
              <a:ext cx="0" cy="2452578"/>
            </a:xfrm>
            <a:prstGeom prst="straightConnector1">
              <a:avLst/>
            </a:prstGeom>
            <a:noFill/>
            <a:ln w="9525" cap="flat" cmpd="sng">
              <a:solidFill>
                <a:schemeClr val="accent3"/>
              </a:solidFill>
              <a:prstDash val="solid"/>
              <a:round/>
              <a:headEnd type="none" w="med" len="med"/>
              <a:tailEnd type="none" w="med" len="med"/>
            </a:ln>
          </p:spPr>
        </p:cxnSp>
        <p:cxnSp>
          <p:nvCxnSpPr>
            <p:cNvPr id="718" name="Google Shape;718;p49"/>
            <p:cNvCxnSpPr/>
            <p:nvPr/>
          </p:nvCxnSpPr>
          <p:spPr>
            <a:xfrm rot="10800000">
              <a:off x="718325" y="4246258"/>
              <a:ext cx="6711900" cy="0"/>
            </a:xfrm>
            <a:prstGeom prst="straightConnector1">
              <a:avLst/>
            </a:prstGeom>
            <a:noFill/>
            <a:ln w="9525" cap="flat" cmpd="sng">
              <a:solidFill>
                <a:schemeClr val="accent3"/>
              </a:solidFill>
              <a:prstDash val="solid"/>
              <a:round/>
              <a:headEnd type="none" w="med" len="med"/>
              <a:tailEnd type="none" w="med" len="med"/>
            </a:ln>
          </p:spPr>
        </p:cxnSp>
        <p:cxnSp>
          <p:nvCxnSpPr>
            <p:cNvPr id="719" name="Google Shape;719;p49"/>
            <p:cNvCxnSpPr/>
            <p:nvPr/>
          </p:nvCxnSpPr>
          <p:spPr>
            <a:xfrm rot="10800000">
              <a:off x="718325" y="3971028"/>
              <a:ext cx="6711900" cy="0"/>
            </a:xfrm>
            <a:prstGeom prst="straightConnector1">
              <a:avLst/>
            </a:prstGeom>
            <a:noFill/>
            <a:ln w="9525" cap="flat" cmpd="sng">
              <a:solidFill>
                <a:schemeClr val="accent3"/>
              </a:solidFill>
              <a:prstDash val="solid"/>
              <a:round/>
              <a:headEnd type="none" w="med" len="med"/>
              <a:tailEnd type="none" w="med" len="med"/>
            </a:ln>
          </p:spPr>
        </p:cxnSp>
        <p:cxnSp>
          <p:nvCxnSpPr>
            <p:cNvPr id="720" name="Google Shape;720;p49"/>
            <p:cNvCxnSpPr/>
            <p:nvPr/>
          </p:nvCxnSpPr>
          <p:spPr>
            <a:xfrm rot="10800000">
              <a:off x="726276" y="3580309"/>
              <a:ext cx="6711900" cy="0"/>
            </a:xfrm>
            <a:prstGeom prst="straightConnector1">
              <a:avLst/>
            </a:prstGeom>
            <a:noFill/>
            <a:ln w="9525" cap="flat" cmpd="sng">
              <a:solidFill>
                <a:schemeClr val="accent3"/>
              </a:solidFill>
              <a:prstDash val="solid"/>
              <a:round/>
              <a:headEnd type="none" w="med" len="med"/>
              <a:tailEnd type="none" w="med" len="med"/>
            </a:ln>
          </p:spPr>
        </p:cxnSp>
        <p:cxnSp>
          <p:nvCxnSpPr>
            <p:cNvPr id="721" name="Google Shape;721;p49"/>
            <p:cNvCxnSpPr>
              <a:cxnSpLocks/>
            </p:cNvCxnSpPr>
            <p:nvPr/>
          </p:nvCxnSpPr>
          <p:spPr>
            <a:xfrm>
              <a:off x="467799" y="4889154"/>
              <a:ext cx="2552192" cy="0"/>
            </a:xfrm>
            <a:prstGeom prst="straightConnector1">
              <a:avLst/>
            </a:prstGeom>
            <a:noFill/>
            <a:ln w="9525" cap="flat" cmpd="sng">
              <a:solidFill>
                <a:schemeClr val="accent3"/>
              </a:solidFill>
              <a:prstDash val="solid"/>
              <a:round/>
              <a:headEnd type="none" w="med" len="med"/>
              <a:tailEnd type="none" w="med" len="med"/>
            </a:ln>
          </p:spPr>
        </p:cxnSp>
        <p:cxnSp>
          <p:nvCxnSpPr>
            <p:cNvPr id="722" name="Google Shape;722;p49"/>
            <p:cNvCxnSpPr>
              <a:cxnSpLocks/>
            </p:cNvCxnSpPr>
            <p:nvPr/>
          </p:nvCxnSpPr>
          <p:spPr>
            <a:xfrm flipH="1">
              <a:off x="4960441" y="3254192"/>
              <a:ext cx="1090" cy="1322317"/>
            </a:xfrm>
            <a:prstGeom prst="straightConnector1">
              <a:avLst/>
            </a:prstGeom>
            <a:noFill/>
            <a:ln w="9525" cap="flat" cmpd="sng">
              <a:solidFill>
                <a:schemeClr val="accent3"/>
              </a:solidFill>
              <a:prstDash val="solid"/>
              <a:round/>
              <a:headEnd type="none" w="med" len="med"/>
              <a:tailEnd type="none" w="med" len="med"/>
            </a:ln>
          </p:spPr>
        </p:cxnSp>
      </p:grpSp>
      <p:pic>
        <p:nvPicPr>
          <p:cNvPr id="4100" name="Picture 4">
            <a:extLst>
              <a:ext uri="{FF2B5EF4-FFF2-40B4-BE49-F238E27FC236}">
                <a16:creationId xmlns:a16="http://schemas.microsoft.com/office/drawing/2014/main" id="{208B00B9-9032-867D-2224-5BBD9F47A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062" y="960863"/>
            <a:ext cx="4611440" cy="2430612"/>
          </a:xfrm>
          <a:prstGeom prst="rect">
            <a:avLst/>
          </a:prstGeom>
          <a:noFill/>
          <a:extLst>
            <a:ext uri="{909E8E84-426E-40DD-AFC4-6F175D3DCCD1}">
              <a14:hiddenFill xmlns:a14="http://schemas.microsoft.com/office/drawing/2010/main">
                <a:solidFill>
                  <a:srgbClr val="FFFFFF"/>
                </a:solidFill>
              </a14:hiddenFill>
            </a:ext>
          </a:extLst>
        </p:spPr>
      </p:pic>
      <p:sp>
        <p:nvSpPr>
          <p:cNvPr id="70" name="Google Shape;672;p48">
            <a:extLst>
              <a:ext uri="{FF2B5EF4-FFF2-40B4-BE49-F238E27FC236}">
                <a16:creationId xmlns:a16="http://schemas.microsoft.com/office/drawing/2014/main" id="{D3428816-E7D8-F6B2-6E95-2D1034FC8294}"/>
              </a:ext>
            </a:extLst>
          </p:cNvPr>
          <p:cNvSpPr txBox="1">
            <a:spLocks/>
          </p:cNvSpPr>
          <p:nvPr/>
        </p:nvSpPr>
        <p:spPr>
          <a:xfrm>
            <a:off x="874079" y="3461262"/>
            <a:ext cx="3585073" cy="2764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l"/>
            <a:r>
              <a:rPr lang="en-US" sz="1200" b="1" err="1">
                <a:latin typeface="Arial"/>
                <a:cs typeface="Arial"/>
              </a:rPr>
              <a:t>BatchNormalization</a:t>
            </a:r>
            <a:r>
              <a:rPr lang="en-US" sz="1200" b="1">
                <a:latin typeface="Arial"/>
                <a:cs typeface="Arial"/>
              </a:rPr>
              <a:t>() </a:t>
            </a:r>
            <a:r>
              <a:rPr lang="en-US" sz="1150"/>
              <a:t>: Between Conv and Dense layers.</a:t>
            </a:r>
          </a:p>
        </p:txBody>
      </p:sp>
      <p:grpSp>
        <p:nvGrpSpPr>
          <p:cNvPr id="72" name="Group 71">
            <a:extLst>
              <a:ext uri="{FF2B5EF4-FFF2-40B4-BE49-F238E27FC236}">
                <a16:creationId xmlns:a16="http://schemas.microsoft.com/office/drawing/2014/main" id="{8864454F-5DEE-5A78-3DB5-AAF4C735E83F}"/>
              </a:ext>
            </a:extLst>
          </p:cNvPr>
          <p:cNvGrpSpPr/>
          <p:nvPr/>
        </p:nvGrpSpPr>
        <p:grpSpPr>
          <a:xfrm>
            <a:off x="1433164" y="945752"/>
            <a:ext cx="335583" cy="281728"/>
            <a:chOff x="5700056" y="452932"/>
            <a:chExt cx="335583" cy="281728"/>
          </a:xfrm>
        </p:grpSpPr>
        <p:sp>
          <p:nvSpPr>
            <p:cNvPr id="73" name="Google Shape;532;p46">
              <a:extLst>
                <a:ext uri="{FF2B5EF4-FFF2-40B4-BE49-F238E27FC236}">
                  <a16:creationId xmlns:a16="http://schemas.microsoft.com/office/drawing/2014/main" id="{73580D45-9B24-D647-5F14-6C2E33CB450C}"/>
                </a:ext>
              </a:extLst>
            </p:cNvPr>
            <p:cNvSpPr/>
            <p:nvPr/>
          </p:nvSpPr>
          <p:spPr>
            <a:xfrm rot="16200000">
              <a:off x="5726984" y="426004"/>
              <a:ext cx="281728" cy="335583"/>
            </a:xfrm>
            <a:custGeom>
              <a:avLst/>
              <a:gdLst/>
              <a:ahLst/>
              <a:cxnLst/>
              <a:rect l="l" t="t" r="r" b="b"/>
              <a:pathLst>
                <a:path w="2715" h="3234" extrusionOk="0">
                  <a:moveTo>
                    <a:pt x="1018" y="0"/>
                  </a:moveTo>
                  <a:cubicBezTo>
                    <a:pt x="679" y="0"/>
                    <a:pt x="351" y="102"/>
                    <a:pt x="69" y="294"/>
                  </a:cubicBezTo>
                  <a:cubicBezTo>
                    <a:pt x="12" y="328"/>
                    <a:pt x="1" y="396"/>
                    <a:pt x="35" y="452"/>
                  </a:cubicBezTo>
                  <a:cubicBezTo>
                    <a:pt x="56" y="488"/>
                    <a:pt x="95" y="505"/>
                    <a:pt x="135" y="505"/>
                  </a:cubicBezTo>
                  <a:cubicBezTo>
                    <a:pt x="159" y="505"/>
                    <a:pt x="183" y="499"/>
                    <a:pt x="204" y="486"/>
                  </a:cubicBezTo>
                  <a:cubicBezTo>
                    <a:pt x="442" y="317"/>
                    <a:pt x="724" y="237"/>
                    <a:pt x="1018" y="237"/>
                  </a:cubicBezTo>
                  <a:cubicBezTo>
                    <a:pt x="1821" y="237"/>
                    <a:pt x="2477" y="893"/>
                    <a:pt x="2477" y="1696"/>
                  </a:cubicBezTo>
                  <a:cubicBezTo>
                    <a:pt x="2477" y="2250"/>
                    <a:pt x="2149" y="2770"/>
                    <a:pt x="1651" y="3007"/>
                  </a:cubicBezTo>
                  <a:cubicBezTo>
                    <a:pt x="1595" y="3041"/>
                    <a:pt x="1572" y="3109"/>
                    <a:pt x="1595" y="3166"/>
                  </a:cubicBezTo>
                  <a:cubicBezTo>
                    <a:pt x="1618" y="3211"/>
                    <a:pt x="1663" y="3233"/>
                    <a:pt x="1697" y="3233"/>
                  </a:cubicBezTo>
                  <a:cubicBezTo>
                    <a:pt x="1719" y="3233"/>
                    <a:pt x="1731" y="3233"/>
                    <a:pt x="1753" y="3222"/>
                  </a:cubicBezTo>
                  <a:cubicBezTo>
                    <a:pt x="2330" y="2939"/>
                    <a:pt x="2714" y="2340"/>
                    <a:pt x="2714" y="1696"/>
                  </a:cubicBezTo>
                  <a:cubicBezTo>
                    <a:pt x="2714" y="757"/>
                    <a:pt x="1957" y="0"/>
                    <a:pt x="1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33;p46">
              <a:extLst>
                <a:ext uri="{FF2B5EF4-FFF2-40B4-BE49-F238E27FC236}">
                  <a16:creationId xmlns:a16="http://schemas.microsoft.com/office/drawing/2014/main" id="{68434403-034F-D091-ED9F-C8A8A89A62C6}"/>
                </a:ext>
              </a:extLst>
            </p:cNvPr>
            <p:cNvSpPr/>
            <p:nvPr/>
          </p:nvSpPr>
          <p:spPr>
            <a:xfrm rot="16200000">
              <a:off x="5772745" y="491688"/>
              <a:ext cx="170282" cy="206497"/>
            </a:xfrm>
            <a:custGeom>
              <a:avLst/>
              <a:gdLst/>
              <a:ahLst/>
              <a:cxnLst/>
              <a:rect l="l" t="t" r="r" b="b"/>
              <a:pathLst>
                <a:path w="1641" h="1990" extrusionOk="0">
                  <a:moveTo>
                    <a:pt x="577" y="0"/>
                  </a:moveTo>
                  <a:cubicBezTo>
                    <a:pt x="408" y="0"/>
                    <a:pt x="238" y="34"/>
                    <a:pt x="80" y="113"/>
                  </a:cubicBezTo>
                  <a:cubicBezTo>
                    <a:pt x="23" y="147"/>
                    <a:pt x="1" y="215"/>
                    <a:pt x="35" y="271"/>
                  </a:cubicBezTo>
                  <a:cubicBezTo>
                    <a:pt x="60" y="313"/>
                    <a:pt x="104" y="337"/>
                    <a:pt x="148" y="337"/>
                  </a:cubicBezTo>
                  <a:cubicBezTo>
                    <a:pt x="163" y="337"/>
                    <a:pt x="178" y="334"/>
                    <a:pt x="193" y="328"/>
                  </a:cubicBezTo>
                  <a:cubicBezTo>
                    <a:pt x="306" y="260"/>
                    <a:pt x="442" y="226"/>
                    <a:pt x="577" y="226"/>
                  </a:cubicBezTo>
                  <a:cubicBezTo>
                    <a:pt x="1030" y="226"/>
                    <a:pt x="1403" y="599"/>
                    <a:pt x="1403" y="1063"/>
                  </a:cubicBezTo>
                  <a:cubicBezTo>
                    <a:pt x="1403" y="1357"/>
                    <a:pt x="1256" y="1628"/>
                    <a:pt x="1007" y="1775"/>
                  </a:cubicBezTo>
                  <a:cubicBezTo>
                    <a:pt x="950" y="1809"/>
                    <a:pt x="928" y="1877"/>
                    <a:pt x="962" y="1933"/>
                  </a:cubicBezTo>
                  <a:cubicBezTo>
                    <a:pt x="984" y="1967"/>
                    <a:pt x="1018" y="1990"/>
                    <a:pt x="1064" y="1990"/>
                  </a:cubicBezTo>
                  <a:cubicBezTo>
                    <a:pt x="1086" y="1990"/>
                    <a:pt x="1109" y="1990"/>
                    <a:pt x="1120" y="1979"/>
                  </a:cubicBezTo>
                  <a:cubicBezTo>
                    <a:pt x="1437" y="1786"/>
                    <a:pt x="1640" y="1436"/>
                    <a:pt x="1640" y="1063"/>
                  </a:cubicBezTo>
                  <a:cubicBezTo>
                    <a:pt x="1640" y="475"/>
                    <a:pt x="1165" y="0"/>
                    <a:pt x="577" y="0"/>
                  </a:cubicBezTo>
                  <a:close/>
                </a:path>
              </a:pathLst>
            </a:custGeom>
            <a:solidFill>
              <a:srgbClr val="E306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roup 74">
            <a:extLst>
              <a:ext uri="{FF2B5EF4-FFF2-40B4-BE49-F238E27FC236}">
                <a16:creationId xmlns:a16="http://schemas.microsoft.com/office/drawing/2014/main" id="{558BA786-E5CA-60A5-F1BD-5062A8DB7B02}"/>
              </a:ext>
            </a:extLst>
          </p:cNvPr>
          <p:cNvGrpSpPr/>
          <p:nvPr/>
        </p:nvGrpSpPr>
        <p:grpSpPr>
          <a:xfrm rot="10549599">
            <a:off x="5881924" y="3179606"/>
            <a:ext cx="335583" cy="281728"/>
            <a:chOff x="5700056" y="452932"/>
            <a:chExt cx="335583" cy="281728"/>
          </a:xfrm>
        </p:grpSpPr>
        <p:sp>
          <p:nvSpPr>
            <p:cNvPr id="76" name="Google Shape;532;p46">
              <a:extLst>
                <a:ext uri="{FF2B5EF4-FFF2-40B4-BE49-F238E27FC236}">
                  <a16:creationId xmlns:a16="http://schemas.microsoft.com/office/drawing/2014/main" id="{7EE6FD72-37B5-CF4D-D56F-6A5CCDB4EA90}"/>
                </a:ext>
              </a:extLst>
            </p:cNvPr>
            <p:cNvSpPr/>
            <p:nvPr/>
          </p:nvSpPr>
          <p:spPr>
            <a:xfrm rot="16200000">
              <a:off x="5726984" y="426004"/>
              <a:ext cx="281728" cy="335583"/>
            </a:xfrm>
            <a:custGeom>
              <a:avLst/>
              <a:gdLst/>
              <a:ahLst/>
              <a:cxnLst/>
              <a:rect l="l" t="t" r="r" b="b"/>
              <a:pathLst>
                <a:path w="2715" h="3234" extrusionOk="0">
                  <a:moveTo>
                    <a:pt x="1018" y="0"/>
                  </a:moveTo>
                  <a:cubicBezTo>
                    <a:pt x="679" y="0"/>
                    <a:pt x="351" y="102"/>
                    <a:pt x="69" y="294"/>
                  </a:cubicBezTo>
                  <a:cubicBezTo>
                    <a:pt x="12" y="328"/>
                    <a:pt x="1" y="396"/>
                    <a:pt x="35" y="452"/>
                  </a:cubicBezTo>
                  <a:cubicBezTo>
                    <a:pt x="56" y="488"/>
                    <a:pt x="95" y="505"/>
                    <a:pt x="135" y="505"/>
                  </a:cubicBezTo>
                  <a:cubicBezTo>
                    <a:pt x="159" y="505"/>
                    <a:pt x="183" y="499"/>
                    <a:pt x="204" y="486"/>
                  </a:cubicBezTo>
                  <a:cubicBezTo>
                    <a:pt x="442" y="317"/>
                    <a:pt x="724" y="237"/>
                    <a:pt x="1018" y="237"/>
                  </a:cubicBezTo>
                  <a:cubicBezTo>
                    <a:pt x="1821" y="237"/>
                    <a:pt x="2477" y="893"/>
                    <a:pt x="2477" y="1696"/>
                  </a:cubicBezTo>
                  <a:cubicBezTo>
                    <a:pt x="2477" y="2250"/>
                    <a:pt x="2149" y="2770"/>
                    <a:pt x="1651" y="3007"/>
                  </a:cubicBezTo>
                  <a:cubicBezTo>
                    <a:pt x="1595" y="3041"/>
                    <a:pt x="1572" y="3109"/>
                    <a:pt x="1595" y="3166"/>
                  </a:cubicBezTo>
                  <a:cubicBezTo>
                    <a:pt x="1618" y="3211"/>
                    <a:pt x="1663" y="3233"/>
                    <a:pt x="1697" y="3233"/>
                  </a:cubicBezTo>
                  <a:cubicBezTo>
                    <a:pt x="1719" y="3233"/>
                    <a:pt x="1731" y="3233"/>
                    <a:pt x="1753" y="3222"/>
                  </a:cubicBezTo>
                  <a:cubicBezTo>
                    <a:pt x="2330" y="2939"/>
                    <a:pt x="2714" y="2340"/>
                    <a:pt x="2714" y="1696"/>
                  </a:cubicBezTo>
                  <a:cubicBezTo>
                    <a:pt x="2714" y="757"/>
                    <a:pt x="1957" y="0"/>
                    <a:pt x="1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33;p46">
              <a:extLst>
                <a:ext uri="{FF2B5EF4-FFF2-40B4-BE49-F238E27FC236}">
                  <a16:creationId xmlns:a16="http://schemas.microsoft.com/office/drawing/2014/main" id="{6CDF2C45-FC9D-1AA5-5875-ABD8FAE4270C}"/>
                </a:ext>
              </a:extLst>
            </p:cNvPr>
            <p:cNvSpPr/>
            <p:nvPr/>
          </p:nvSpPr>
          <p:spPr>
            <a:xfrm rot="16200000">
              <a:off x="5772745" y="491688"/>
              <a:ext cx="170282" cy="206497"/>
            </a:xfrm>
            <a:custGeom>
              <a:avLst/>
              <a:gdLst/>
              <a:ahLst/>
              <a:cxnLst/>
              <a:rect l="l" t="t" r="r" b="b"/>
              <a:pathLst>
                <a:path w="1641" h="1990" extrusionOk="0">
                  <a:moveTo>
                    <a:pt x="577" y="0"/>
                  </a:moveTo>
                  <a:cubicBezTo>
                    <a:pt x="408" y="0"/>
                    <a:pt x="238" y="34"/>
                    <a:pt x="80" y="113"/>
                  </a:cubicBezTo>
                  <a:cubicBezTo>
                    <a:pt x="23" y="147"/>
                    <a:pt x="1" y="215"/>
                    <a:pt x="35" y="271"/>
                  </a:cubicBezTo>
                  <a:cubicBezTo>
                    <a:pt x="60" y="313"/>
                    <a:pt x="104" y="337"/>
                    <a:pt x="148" y="337"/>
                  </a:cubicBezTo>
                  <a:cubicBezTo>
                    <a:pt x="163" y="337"/>
                    <a:pt x="178" y="334"/>
                    <a:pt x="193" y="328"/>
                  </a:cubicBezTo>
                  <a:cubicBezTo>
                    <a:pt x="306" y="260"/>
                    <a:pt x="442" y="226"/>
                    <a:pt x="577" y="226"/>
                  </a:cubicBezTo>
                  <a:cubicBezTo>
                    <a:pt x="1030" y="226"/>
                    <a:pt x="1403" y="599"/>
                    <a:pt x="1403" y="1063"/>
                  </a:cubicBezTo>
                  <a:cubicBezTo>
                    <a:pt x="1403" y="1357"/>
                    <a:pt x="1256" y="1628"/>
                    <a:pt x="1007" y="1775"/>
                  </a:cubicBezTo>
                  <a:cubicBezTo>
                    <a:pt x="950" y="1809"/>
                    <a:pt x="928" y="1877"/>
                    <a:pt x="962" y="1933"/>
                  </a:cubicBezTo>
                  <a:cubicBezTo>
                    <a:pt x="984" y="1967"/>
                    <a:pt x="1018" y="1990"/>
                    <a:pt x="1064" y="1990"/>
                  </a:cubicBezTo>
                  <a:cubicBezTo>
                    <a:pt x="1086" y="1990"/>
                    <a:pt x="1109" y="1990"/>
                    <a:pt x="1120" y="1979"/>
                  </a:cubicBezTo>
                  <a:cubicBezTo>
                    <a:pt x="1437" y="1786"/>
                    <a:pt x="1640" y="1436"/>
                    <a:pt x="1640" y="1063"/>
                  </a:cubicBezTo>
                  <a:cubicBezTo>
                    <a:pt x="1640" y="475"/>
                    <a:pt x="1165" y="0"/>
                    <a:pt x="577" y="0"/>
                  </a:cubicBezTo>
                  <a:close/>
                </a:path>
              </a:pathLst>
            </a:custGeom>
            <a:solidFill>
              <a:srgbClr val="E306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 name="Google Shape;713;p49">
            <a:extLst>
              <a:ext uri="{FF2B5EF4-FFF2-40B4-BE49-F238E27FC236}">
                <a16:creationId xmlns:a16="http://schemas.microsoft.com/office/drawing/2014/main" id="{FDF899E6-A4CB-4FD8-E408-F1DFEDD9A85E}"/>
              </a:ext>
            </a:extLst>
          </p:cNvPr>
          <p:cNvCxnSpPr>
            <a:cxnSpLocks/>
          </p:cNvCxnSpPr>
          <p:nvPr/>
        </p:nvCxnSpPr>
        <p:spPr>
          <a:xfrm flipH="1">
            <a:off x="941122" y="1986141"/>
            <a:ext cx="847" cy="2774784"/>
          </a:xfrm>
          <a:prstGeom prst="straightConnector1">
            <a:avLst/>
          </a:prstGeom>
          <a:noFill/>
          <a:ln w="9525" cap="flat" cmpd="sng">
            <a:solidFill>
              <a:schemeClr val="accent3"/>
            </a:solidFill>
            <a:prstDash val="solid"/>
            <a:round/>
            <a:headEnd type="none" w="med" len="med"/>
            <a:tailEnd type="none" w="med" len="med"/>
          </a:ln>
        </p:spPr>
      </p:cxnSp>
      <p:sp>
        <p:nvSpPr>
          <p:cNvPr id="82" name="Google Shape;672;p48">
            <a:extLst>
              <a:ext uri="{FF2B5EF4-FFF2-40B4-BE49-F238E27FC236}">
                <a16:creationId xmlns:a16="http://schemas.microsoft.com/office/drawing/2014/main" id="{67D0AD11-C673-4796-C0BF-2CC8DE1EF780}"/>
              </a:ext>
            </a:extLst>
          </p:cNvPr>
          <p:cNvSpPr txBox="1">
            <a:spLocks/>
          </p:cNvSpPr>
          <p:nvPr/>
        </p:nvSpPr>
        <p:spPr>
          <a:xfrm>
            <a:off x="860054" y="3764031"/>
            <a:ext cx="3585073" cy="2701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l"/>
            <a:r>
              <a:rPr lang="en-US" sz="1200" b="1">
                <a:solidFill>
                  <a:srgbClr val="000000"/>
                </a:solidFill>
                <a:latin typeface="Arial" panose="020B0604020202020204" pitchFamily="34" charset="0"/>
              </a:rPr>
              <a:t>Dropouts</a:t>
            </a:r>
            <a:r>
              <a:rPr lang="en-US" sz="1150" b="1"/>
              <a:t>() </a:t>
            </a:r>
            <a:r>
              <a:rPr lang="en-US" sz="1150"/>
              <a:t>: </a:t>
            </a:r>
            <a:r>
              <a:rPr lang="en-US" sz="1150">
                <a:solidFill>
                  <a:srgbClr val="000000"/>
                </a:solidFill>
                <a:latin typeface="Arial" panose="020B0604020202020204" pitchFamily="34" charset="0"/>
              </a:rPr>
              <a:t>Dropout of 0.2. </a:t>
            </a:r>
            <a:endParaRPr lang="en-US" sz="1150"/>
          </a:p>
        </p:txBody>
      </p:sp>
      <p:sp>
        <p:nvSpPr>
          <p:cNvPr id="83" name="Google Shape;672;p48">
            <a:extLst>
              <a:ext uri="{FF2B5EF4-FFF2-40B4-BE49-F238E27FC236}">
                <a16:creationId xmlns:a16="http://schemas.microsoft.com/office/drawing/2014/main" id="{5DC0ABCB-B8F3-E02B-344B-EE16415DA011}"/>
              </a:ext>
            </a:extLst>
          </p:cNvPr>
          <p:cNvSpPr txBox="1">
            <a:spLocks/>
          </p:cNvSpPr>
          <p:nvPr/>
        </p:nvSpPr>
        <p:spPr>
          <a:xfrm>
            <a:off x="872661" y="4106648"/>
            <a:ext cx="3954225" cy="2807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l"/>
            <a:r>
              <a:rPr lang="en-US" sz="1200" b="1" err="1">
                <a:solidFill>
                  <a:srgbClr val="000000"/>
                </a:solidFill>
                <a:latin typeface="Arial" panose="020B0604020202020204" pitchFamily="34" charset="0"/>
              </a:rPr>
              <a:t>Regularizers</a:t>
            </a:r>
            <a:r>
              <a:rPr lang="en-US" sz="1200" b="1">
                <a:solidFill>
                  <a:srgbClr val="000000"/>
                </a:solidFill>
                <a:latin typeface="Arial" panose="020B0604020202020204" pitchFamily="34" charset="0"/>
              </a:rPr>
              <a:t> (L2)</a:t>
            </a:r>
            <a:r>
              <a:rPr lang="en-US" sz="1150" b="1"/>
              <a:t>: </a:t>
            </a:r>
            <a:r>
              <a:rPr lang="en-US" sz="1150">
                <a:solidFill>
                  <a:srgbClr val="000000"/>
                </a:solidFill>
                <a:latin typeface="Arial" panose="020B0604020202020204" pitchFamily="34" charset="0"/>
              </a:rPr>
              <a:t>2x[L2] at Conv layers and 1x[L2] at dense layer.</a:t>
            </a:r>
            <a:endParaRPr lang="en-US" sz="1150"/>
          </a:p>
        </p:txBody>
      </p:sp>
      <p:cxnSp>
        <p:nvCxnSpPr>
          <p:cNvPr id="16" name="Curved Connector 15">
            <a:extLst>
              <a:ext uri="{FF2B5EF4-FFF2-40B4-BE49-F238E27FC236}">
                <a16:creationId xmlns:a16="http://schemas.microsoft.com/office/drawing/2014/main" id="{BC772ACC-A464-CADF-F249-28B25E2BD009}"/>
              </a:ext>
            </a:extLst>
          </p:cNvPr>
          <p:cNvCxnSpPr>
            <a:cxnSpLocks/>
          </p:cNvCxnSpPr>
          <p:nvPr/>
        </p:nvCxnSpPr>
        <p:spPr>
          <a:xfrm flipV="1">
            <a:off x="4034118" y="3582872"/>
            <a:ext cx="1012487" cy="1"/>
          </a:xfrm>
          <a:prstGeom prst="curvedConnector3">
            <a:avLst>
              <a:gd name="adj1" fmla="val 38042"/>
            </a:avLst>
          </a:prstGeom>
          <a:ln>
            <a:solidFill>
              <a:srgbClr val="CA737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a:extLst>
              <a:ext uri="{FF2B5EF4-FFF2-40B4-BE49-F238E27FC236}">
                <a16:creationId xmlns:a16="http://schemas.microsoft.com/office/drawing/2014/main" id="{DB4342E5-DE53-FEC2-69D5-44512A1098DC}"/>
              </a:ext>
            </a:extLst>
          </p:cNvPr>
          <p:cNvCxnSpPr>
            <a:cxnSpLocks/>
          </p:cNvCxnSpPr>
          <p:nvPr/>
        </p:nvCxnSpPr>
        <p:spPr>
          <a:xfrm>
            <a:off x="2853268" y="3922356"/>
            <a:ext cx="2142881" cy="8403"/>
          </a:xfrm>
          <a:prstGeom prst="curvedConnector3">
            <a:avLst>
              <a:gd name="adj1" fmla="val 38042"/>
            </a:avLst>
          </a:prstGeom>
          <a:ln>
            <a:solidFill>
              <a:srgbClr val="CA737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a:extLst>
              <a:ext uri="{FF2B5EF4-FFF2-40B4-BE49-F238E27FC236}">
                <a16:creationId xmlns:a16="http://schemas.microsoft.com/office/drawing/2014/main" id="{FDF69C70-9767-F9C0-0E27-0A3AEBB2DF82}"/>
              </a:ext>
            </a:extLst>
          </p:cNvPr>
          <p:cNvCxnSpPr>
            <a:cxnSpLocks/>
          </p:cNvCxnSpPr>
          <p:nvPr/>
        </p:nvCxnSpPr>
        <p:spPr>
          <a:xfrm flipV="1">
            <a:off x="4573401" y="4230209"/>
            <a:ext cx="398966" cy="1"/>
          </a:xfrm>
          <a:prstGeom prst="curvedConnector3">
            <a:avLst>
              <a:gd name="adj1" fmla="val 38042"/>
            </a:avLst>
          </a:prstGeom>
          <a:ln>
            <a:solidFill>
              <a:srgbClr val="CA7372"/>
            </a:solidFill>
            <a:tailEnd type="triangle"/>
          </a:ln>
        </p:spPr>
        <p:style>
          <a:lnRef idx="1">
            <a:schemeClr val="accent1"/>
          </a:lnRef>
          <a:fillRef idx="0">
            <a:schemeClr val="accent1"/>
          </a:fillRef>
          <a:effectRef idx="0">
            <a:schemeClr val="accent1"/>
          </a:effectRef>
          <a:fontRef idx="minor">
            <a:schemeClr val="tx1"/>
          </a:fontRef>
        </p:style>
      </p:cxnSp>
      <p:sp>
        <p:nvSpPr>
          <p:cNvPr id="92" name="Google Shape;672;p48">
            <a:extLst>
              <a:ext uri="{FF2B5EF4-FFF2-40B4-BE49-F238E27FC236}">
                <a16:creationId xmlns:a16="http://schemas.microsoft.com/office/drawing/2014/main" id="{FDABAFF5-4801-A1A2-9AA6-F254A1A545D1}"/>
              </a:ext>
            </a:extLst>
          </p:cNvPr>
          <p:cNvSpPr txBox="1">
            <a:spLocks/>
          </p:cNvSpPr>
          <p:nvPr/>
        </p:nvSpPr>
        <p:spPr>
          <a:xfrm>
            <a:off x="4996149" y="3454399"/>
            <a:ext cx="1909868" cy="2701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l"/>
            <a:r>
              <a:rPr lang="en-US" sz="1150"/>
              <a:t>Impact on error rates</a:t>
            </a:r>
          </a:p>
        </p:txBody>
      </p:sp>
      <p:sp>
        <p:nvSpPr>
          <p:cNvPr id="93" name="Google Shape;672;p48">
            <a:extLst>
              <a:ext uri="{FF2B5EF4-FFF2-40B4-BE49-F238E27FC236}">
                <a16:creationId xmlns:a16="http://schemas.microsoft.com/office/drawing/2014/main" id="{3799559D-EDF6-D093-F5B5-9150CE499869}"/>
              </a:ext>
            </a:extLst>
          </p:cNvPr>
          <p:cNvSpPr txBox="1">
            <a:spLocks/>
          </p:cNvSpPr>
          <p:nvPr/>
        </p:nvSpPr>
        <p:spPr>
          <a:xfrm>
            <a:off x="4984991" y="3764031"/>
            <a:ext cx="1909868" cy="2701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l"/>
            <a:r>
              <a:rPr lang="en-US" sz="1150"/>
              <a:t>Change in errors</a:t>
            </a:r>
          </a:p>
        </p:txBody>
      </p:sp>
      <p:sp>
        <p:nvSpPr>
          <p:cNvPr id="94" name="Google Shape;672;p48">
            <a:extLst>
              <a:ext uri="{FF2B5EF4-FFF2-40B4-BE49-F238E27FC236}">
                <a16:creationId xmlns:a16="http://schemas.microsoft.com/office/drawing/2014/main" id="{2F44E2D9-8228-D543-AC2B-2A99B5A1AC78}"/>
              </a:ext>
            </a:extLst>
          </p:cNvPr>
          <p:cNvSpPr txBox="1">
            <a:spLocks/>
          </p:cNvSpPr>
          <p:nvPr/>
        </p:nvSpPr>
        <p:spPr>
          <a:xfrm>
            <a:off x="4970965" y="4097917"/>
            <a:ext cx="2161349" cy="2701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l"/>
            <a:r>
              <a:rPr lang="en-US" sz="1150"/>
              <a:t>Dip error and Kaggle score</a:t>
            </a:r>
          </a:p>
        </p:txBody>
      </p:sp>
      <p:sp>
        <p:nvSpPr>
          <p:cNvPr id="34" name="Google Shape;672;p48">
            <a:extLst>
              <a:ext uri="{FF2B5EF4-FFF2-40B4-BE49-F238E27FC236}">
                <a16:creationId xmlns:a16="http://schemas.microsoft.com/office/drawing/2014/main" id="{0D126EF7-5D18-2371-A311-C03B0B62B6BD}"/>
              </a:ext>
            </a:extLst>
          </p:cNvPr>
          <p:cNvSpPr txBox="1">
            <a:spLocks/>
          </p:cNvSpPr>
          <p:nvPr/>
        </p:nvSpPr>
        <p:spPr>
          <a:xfrm>
            <a:off x="874080" y="4435032"/>
            <a:ext cx="1816750" cy="2807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l"/>
            <a:r>
              <a:rPr lang="en-US" sz="1200" b="1">
                <a:solidFill>
                  <a:srgbClr val="000000"/>
                </a:solidFill>
                <a:latin typeface="Arial"/>
                <a:cs typeface="Arial"/>
              </a:rPr>
              <a:t>Learning Rate</a:t>
            </a:r>
            <a:r>
              <a:rPr lang="en-US" sz="1200">
                <a:solidFill>
                  <a:srgbClr val="000000"/>
                </a:solidFill>
                <a:latin typeface="Arial"/>
                <a:cs typeface="Arial"/>
              </a:rPr>
              <a:t>: </a:t>
            </a:r>
            <a:r>
              <a:rPr lang="en-US" sz="1150">
                <a:solidFill>
                  <a:srgbClr val="000000"/>
                </a:solidFill>
                <a:latin typeface="Arial"/>
                <a:cs typeface="Arial"/>
              </a:rPr>
              <a:t>0.001</a:t>
            </a:r>
            <a:endParaRPr lang="en-US" sz="1150"/>
          </a:p>
        </p:txBody>
      </p:sp>
      <p:cxnSp>
        <p:nvCxnSpPr>
          <p:cNvPr id="37" name="Google Shape;722;p49">
            <a:extLst>
              <a:ext uri="{FF2B5EF4-FFF2-40B4-BE49-F238E27FC236}">
                <a16:creationId xmlns:a16="http://schemas.microsoft.com/office/drawing/2014/main" id="{93AB1BB9-94BB-B231-6A28-36E6B0961929}"/>
              </a:ext>
            </a:extLst>
          </p:cNvPr>
          <p:cNvCxnSpPr>
            <a:cxnSpLocks/>
          </p:cNvCxnSpPr>
          <p:nvPr/>
        </p:nvCxnSpPr>
        <p:spPr>
          <a:xfrm>
            <a:off x="2835351" y="4390140"/>
            <a:ext cx="0" cy="325632"/>
          </a:xfrm>
          <a:prstGeom prst="straightConnector1">
            <a:avLst/>
          </a:prstGeom>
          <a:noFill/>
          <a:ln w="9525" cap="flat" cmpd="sng">
            <a:solidFill>
              <a:schemeClr val="accent3"/>
            </a:solidFill>
            <a:prstDash val="solid"/>
            <a:round/>
            <a:headEnd type="none" w="med" len="med"/>
            <a:tailEnd type="none" w="med" len="med"/>
          </a:ln>
        </p:spPr>
      </p:cxnSp>
      <p:sp>
        <p:nvSpPr>
          <p:cNvPr id="40" name="Google Shape;520;p46">
            <a:extLst>
              <a:ext uri="{FF2B5EF4-FFF2-40B4-BE49-F238E27FC236}">
                <a16:creationId xmlns:a16="http://schemas.microsoft.com/office/drawing/2014/main" id="{D802324B-0CF6-A225-91A6-F1423BFFB2FC}"/>
              </a:ext>
            </a:extLst>
          </p:cNvPr>
          <p:cNvSpPr txBox="1">
            <a:spLocks/>
          </p:cNvSpPr>
          <p:nvPr/>
        </p:nvSpPr>
        <p:spPr>
          <a:xfrm>
            <a:off x="2856827" y="4474184"/>
            <a:ext cx="4287610" cy="6262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a:t>New Kaggle Score with Hyper-Parameter Tuned Nvidia Model:</a:t>
            </a:r>
          </a:p>
          <a:p>
            <a:endParaRPr lang="en-US" sz="1100"/>
          </a:p>
          <a:p>
            <a:r>
              <a:rPr lang="en-US" sz="1100" u="sng"/>
              <a:t>Public Score</a:t>
            </a:r>
            <a:r>
              <a:rPr lang="en-US" sz="1100"/>
              <a:t>: </a:t>
            </a:r>
            <a:r>
              <a:rPr lang="en-US" sz="1100" b="1"/>
              <a:t>0.0294</a:t>
            </a:r>
            <a:endParaRPr lang="en-US" sz="1100"/>
          </a:p>
          <a:p>
            <a:pPr marL="0" indent="0"/>
            <a:r>
              <a:rPr lang="en-US" sz="1100" u="sng"/>
              <a:t>Private Score</a:t>
            </a:r>
            <a:r>
              <a:rPr lang="en-US" sz="1100"/>
              <a:t>: </a:t>
            </a:r>
            <a:r>
              <a:rPr lang="en-US" sz="1100" b="1"/>
              <a:t>0.0334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6"/>
          <p:cNvSpPr txBox="1">
            <a:spLocks noGrp="1"/>
          </p:cNvSpPr>
          <p:nvPr>
            <p:ph type="title"/>
          </p:nvPr>
        </p:nvSpPr>
        <p:spPr>
          <a:xfrm>
            <a:off x="1407587" y="229618"/>
            <a:ext cx="3579300" cy="4496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CA1817"/>
                </a:solidFill>
              </a:rPr>
              <a:t>Transfer</a:t>
            </a:r>
            <a:r>
              <a:rPr lang="en" sz="2400">
                <a:solidFill>
                  <a:srgbClr val="CA1817"/>
                </a:solidFill>
              </a:rPr>
              <a:t> </a:t>
            </a:r>
            <a:r>
              <a:rPr lang="en" sz="3200">
                <a:solidFill>
                  <a:srgbClr val="CA1817"/>
                </a:solidFill>
              </a:rPr>
              <a:t>Learning</a:t>
            </a:r>
            <a:endParaRPr>
              <a:solidFill>
                <a:srgbClr val="CA1817"/>
              </a:solidFill>
            </a:endParaRPr>
          </a:p>
        </p:txBody>
      </p:sp>
      <p:pic>
        <p:nvPicPr>
          <p:cNvPr id="4" name="Picture 3" descr="Diagram&#10;&#10;Description automatically generated">
            <a:extLst>
              <a:ext uri="{FF2B5EF4-FFF2-40B4-BE49-F238E27FC236}">
                <a16:creationId xmlns:a16="http://schemas.microsoft.com/office/drawing/2014/main" id="{E55855EF-5208-2F55-934E-F098ED35ADF0}"/>
              </a:ext>
            </a:extLst>
          </p:cNvPr>
          <p:cNvPicPr>
            <a:picLocks noChangeAspect="1"/>
          </p:cNvPicPr>
          <p:nvPr/>
        </p:nvPicPr>
        <p:blipFill>
          <a:blip r:embed="rId3"/>
          <a:stretch>
            <a:fillRect/>
          </a:stretch>
        </p:blipFill>
        <p:spPr>
          <a:xfrm>
            <a:off x="1633420" y="1206252"/>
            <a:ext cx="3987800" cy="1930400"/>
          </a:xfrm>
          <a:prstGeom prst="rect">
            <a:avLst/>
          </a:prstGeom>
        </p:spPr>
      </p:pic>
      <p:sp>
        <p:nvSpPr>
          <p:cNvPr id="520" name="Google Shape;520;p46"/>
          <p:cNvSpPr txBox="1">
            <a:spLocks noGrp="1"/>
          </p:cNvSpPr>
          <p:nvPr>
            <p:ph type="subTitle" idx="1"/>
          </p:nvPr>
        </p:nvSpPr>
        <p:spPr>
          <a:xfrm>
            <a:off x="1518250" y="3382450"/>
            <a:ext cx="4719900" cy="676200"/>
          </a:xfrm>
          <a:prstGeom prst="rect">
            <a:avLst/>
          </a:prstGeom>
        </p:spPr>
        <p:txBody>
          <a:bodyPr spcFirstLastPara="1" wrap="square" lIns="91425" tIns="91425" rIns="91425" bIns="91425" anchor="ctr" anchorCtr="0">
            <a:noAutofit/>
          </a:bodyPr>
          <a:lstStyle/>
          <a:p>
            <a:pPr marL="0" indent="0"/>
            <a:r>
              <a:rPr lang="es-ES" sz="1200" err="1"/>
              <a:t>Kaggle</a:t>
            </a:r>
            <a:r>
              <a:rPr lang="es-ES" sz="1200"/>
              <a:t> Scores </a:t>
            </a:r>
            <a:r>
              <a:rPr lang="es-ES" sz="1200" err="1"/>
              <a:t>for</a:t>
            </a:r>
            <a:r>
              <a:rPr lang="es-ES" sz="1200"/>
              <a:t> </a:t>
            </a:r>
            <a:r>
              <a:rPr lang="es-ES" sz="1200" err="1"/>
              <a:t>the</a:t>
            </a:r>
            <a:r>
              <a:rPr lang="es-ES" sz="1200"/>
              <a:t> </a:t>
            </a:r>
            <a:r>
              <a:rPr lang="es-ES" sz="1200" err="1"/>
              <a:t>model</a:t>
            </a:r>
            <a:r>
              <a:rPr lang="es-ES" sz="1200"/>
              <a:t> </a:t>
            </a:r>
            <a:r>
              <a:rPr lang="es-ES" sz="1200" err="1"/>
              <a:t>shown</a:t>
            </a:r>
            <a:r>
              <a:rPr lang="es-ES" sz="1200"/>
              <a:t> </a:t>
            </a:r>
            <a:r>
              <a:rPr lang="es-ES" sz="1200" err="1"/>
              <a:t>above</a:t>
            </a:r>
            <a:r>
              <a:rPr lang="es-ES" sz="1200"/>
              <a:t>:</a:t>
            </a:r>
            <a:endParaRPr lang="en-US" sz="1200"/>
          </a:p>
        </p:txBody>
      </p:sp>
      <p:sp>
        <p:nvSpPr>
          <p:cNvPr id="522" name="Google Shape;522;p46"/>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14</a:t>
            </a:fld>
            <a:endParaRPr sz="1700">
              <a:solidFill>
                <a:schemeClr val="lt1"/>
              </a:solidFill>
              <a:latin typeface="Oswald Light"/>
              <a:ea typeface="Oswald Light"/>
              <a:cs typeface="Oswald Light"/>
              <a:sym typeface="Oswald Light"/>
            </a:endParaRPr>
          </a:p>
        </p:txBody>
      </p:sp>
      <p:grpSp>
        <p:nvGrpSpPr>
          <p:cNvPr id="523" name="Google Shape;523;p46"/>
          <p:cNvGrpSpPr/>
          <p:nvPr/>
        </p:nvGrpSpPr>
        <p:grpSpPr>
          <a:xfrm>
            <a:off x="1407587" y="840932"/>
            <a:ext cx="6341775" cy="3882143"/>
            <a:chOff x="1407587" y="840932"/>
            <a:chExt cx="6341775" cy="3882143"/>
          </a:xfrm>
        </p:grpSpPr>
        <p:cxnSp>
          <p:nvCxnSpPr>
            <p:cNvPr id="524" name="Google Shape;524;p46"/>
            <p:cNvCxnSpPr>
              <a:cxnSpLocks/>
            </p:cNvCxnSpPr>
            <p:nvPr/>
          </p:nvCxnSpPr>
          <p:spPr>
            <a:xfrm flipH="1">
              <a:off x="7650636" y="840932"/>
              <a:ext cx="1" cy="3882143"/>
            </a:xfrm>
            <a:prstGeom prst="straightConnector1">
              <a:avLst/>
            </a:prstGeom>
            <a:noFill/>
            <a:ln w="9525" cap="flat" cmpd="sng">
              <a:solidFill>
                <a:schemeClr val="accent3"/>
              </a:solidFill>
              <a:prstDash val="solid"/>
              <a:round/>
              <a:headEnd type="none" w="med" len="med"/>
              <a:tailEnd type="none" w="med" len="med"/>
            </a:ln>
          </p:spPr>
        </p:cxnSp>
        <p:cxnSp>
          <p:nvCxnSpPr>
            <p:cNvPr id="525" name="Google Shape;525;p46"/>
            <p:cNvCxnSpPr/>
            <p:nvPr/>
          </p:nvCxnSpPr>
          <p:spPr>
            <a:xfrm>
              <a:off x="1410662" y="4021546"/>
              <a:ext cx="6338700" cy="0"/>
            </a:xfrm>
            <a:prstGeom prst="straightConnector1">
              <a:avLst/>
            </a:prstGeom>
            <a:noFill/>
            <a:ln w="9525" cap="flat" cmpd="sng">
              <a:solidFill>
                <a:schemeClr val="accent3"/>
              </a:solidFill>
              <a:prstDash val="solid"/>
              <a:round/>
              <a:headEnd type="none" w="med" len="med"/>
              <a:tailEnd type="none" w="med" len="med"/>
            </a:ln>
          </p:spPr>
        </p:cxnSp>
        <p:cxnSp>
          <p:nvCxnSpPr>
            <p:cNvPr id="526" name="Google Shape;526;p46"/>
            <p:cNvCxnSpPr/>
            <p:nvPr/>
          </p:nvCxnSpPr>
          <p:spPr>
            <a:xfrm>
              <a:off x="1407587" y="1017604"/>
              <a:ext cx="6341700" cy="0"/>
            </a:xfrm>
            <a:prstGeom prst="straightConnector1">
              <a:avLst/>
            </a:prstGeom>
            <a:noFill/>
            <a:ln w="9525" cap="flat" cmpd="sng">
              <a:solidFill>
                <a:schemeClr val="accent3"/>
              </a:solidFill>
              <a:prstDash val="solid"/>
              <a:round/>
              <a:headEnd type="none" w="med" len="med"/>
              <a:tailEnd type="none" w="med" len="med"/>
            </a:ln>
          </p:spPr>
        </p:cxnSp>
        <p:cxnSp>
          <p:nvCxnSpPr>
            <p:cNvPr id="527" name="Google Shape;527;p46"/>
            <p:cNvCxnSpPr/>
            <p:nvPr/>
          </p:nvCxnSpPr>
          <p:spPr>
            <a:xfrm>
              <a:off x="1520816" y="3344932"/>
              <a:ext cx="6134700" cy="0"/>
            </a:xfrm>
            <a:prstGeom prst="straightConnector1">
              <a:avLst/>
            </a:prstGeom>
            <a:noFill/>
            <a:ln w="9525" cap="flat" cmpd="sng">
              <a:solidFill>
                <a:schemeClr val="accent3"/>
              </a:solidFill>
              <a:prstDash val="solid"/>
              <a:round/>
              <a:headEnd type="none" w="med" len="med"/>
              <a:tailEnd type="none" w="med" len="med"/>
            </a:ln>
          </p:spPr>
        </p:cxnSp>
        <p:cxnSp>
          <p:nvCxnSpPr>
            <p:cNvPr id="528" name="Google Shape;528;p46"/>
            <p:cNvCxnSpPr>
              <a:cxnSpLocks/>
            </p:cNvCxnSpPr>
            <p:nvPr/>
          </p:nvCxnSpPr>
          <p:spPr>
            <a:xfrm flipH="1">
              <a:off x="1513340" y="848106"/>
              <a:ext cx="347" cy="3874969"/>
            </a:xfrm>
            <a:prstGeom prst="straightConnector1">
              <a:avLst/>
            </a:prstGeom>
            <a:noFill/>
            <a:ln w="9525" cap="flat" cmpd="sng">
              <a:solidFill>
                <a:schemeClr val="accent3"/>
              </a:solidFill>
              <a:prstDash val="solid"/>
              <a:round/>
              <a:headEnd type="none" w="med" len="med"/>
              <a:tailEnd type="none" w="med" len="med"/>
            </a:ln>
          </p:spPr>
        </p:cxnSp>
        <p:cxnSp>
          <p:nvCxnSpPr>
            <p:cNvPr id="529" name="Google Shape;529;p46"/>
            <p:cNvCxnSpPr/>
            <p:nvPr/>
          </p:nvCxnSpPr>
          <p:spPr>
            <a:xfrm>
              <a:off x="5700056" y="1017607"/>
              <a:ext cx="0" cy="2201100"/>
            </a:xfrm>
            <a:prstGeom prst="straightConnector1">
              <a:avLst/>
            </a:prstGeom>
            <a:noFill/>
            <a:ln w="9525" cap="flat" cmpd="sng">
              <a:solidFill>
                <a:schemeClr val="accent3"/>
              </a:solidFill>
              <a:prstDash val="solid"/>
              <a:round/>
              <a:headEnd type="none" w="med" len="med"/>
              <a:tailEnd type="none" w="med" len="med"/>
            </a:ln>
          </p:spPr>
        </p:cxnSp>
        <p:cxnSp>
          <p:nvCxnSpPr>
            <p:cNvPr id="530" name="Google Shape;530;p46"/>
            <p:cNvCxnSpPr/>
            <p:nvPr/>
          </p:nvCxnSpPr>
          <p:spPr>
            <a:xfrm>
              <a:off x="1513340" y="3218584"/>
              <a:ext cx="6143700" cy="0"/>
            </a:xfrm>
            <a:prstGeom prst="straightConnector1">
              <a:avLst/>
            </a:prstGeom>
            <a:noFill/>
            <a:ln w="9525" cap="flat" cmpd="sng">
              <a:solidFill>
                <a:schemeClr val="accent3"/>
              </a:solidFill>
              <a:prstDash val="solid"/>
              <a:round/>
              <a:headEnd type="none" w="med" len="med"/>
              <a:tailEnd type="none" w="med" len="med"/>
            </a:ln>
          </p:spPr>
        </p:cxnSp>
      </p:grpSp>
      <p:sp>
        <p:nvSpPr>
          <p:cNvPr id="550" name="Google Shape;550;p46"/>
          <p:cNvSpPr/>
          <p:nvPr/>
        </p:nvSpPr>
        <p:spPr>
          <a:xfrm>
            <a:off x="6262023" y="2169311"/>
            <a:ext cx="20027" cy="52921"/>
          </a:xfrm>
          <a:custGeom>
            <a:avLst/>
            <a:gdLst/>
            <a:ahLst/>
            <a:cxnLst/>
            <a:rect l="l" t="t" r="r" b="b"/>
            <a:pathLst>
              <a:path w="193" h="510" extrusionOk="0">
                <a:moveTo>
                  <a:pt x="193" y="1"/>
                </a:moveTo>
                <a:lnTo>
                  <a:pt x="159" y="91"/>
                </a:lnTo>
                <a:lnTo>
                  <a:pt x="91" y="261"/>
                </a:lnTo>
                <a:lnTo>
                  <a:pt x="61" y="359"/>
                </a:lnTo>
                <a:lnTo>
                  <a:pt x="69" y="340"/>
                </a:lnTo>
                <a:lnTo>
                  <a:pt x="103" y="249"/>
                </a:lnTo>
                <a:lnTo>
                  <a:pt x="193" y="1"/>
                </a:lnTo>
                <a:close/>
                <a:moveTo>
                  <a:pt x="61" y="359"/>
                </a:moveTo>
                <a:lnTo>
                  <a:pt x="42" y="408"/>
                </a:lnTo>
                <a:lnTo>
                  <a:pt x="46" y="408"/>
                </a:lnTo>
                <a:lnTo>
                  <a:pt x="61" y="359"/>
                </a:lnTo>
                <a:close/>
                <a:moveTo>
                  <a:pt x="35" y="408"/>
                </a:moveTo>
                <a:lnTo>
                  <a:pt x="1" y="509"/>
                </a:lnTo>
                <a:lnTo>
                  <a:pt x="42" y="408"/>
                </a:lnTo>
                <a:close/>
              </a:path>
            </a:pathLst>
          </a:custGeom>
          <a:solidFill>
            <a:srgbClr val="C24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6283191" y="2135275"/>
            <a:ext cx="11829" cy="29470"/>
          </a:xfrm>
          <a:custGeom>
            <a:avLst/>
            <a:gdLst/>
            <a:ahLst/>
            <a:cxnLst/>
            <a:rect l="l" t="t" r="r" b="b"/>
            <a:pathLst>
              <a:path w="114" h="284" extrusionOk="0">
                <a:moveTo>
                  <a:pt x="113" y="1"/>
                </a:moveTo>
                <a:lnTo>
                  <a:pt x="111" y="11"/>
                </a:lnTo>
                <a:lnTo>
                  <a:pt x="111" y="11"/>
                </a:lnTo>
                <a:cubicBezTo>
                  <a:pt x="112" y="8"/>
                  <a:pt x="113" y="4"/>
                  <a:pt x="113" y="1"/>
                </a:cubicBezTo>
                <a:close/>
                <a:moveTo>
                  <a:pt x="111" y="11"/>
                </a:moveTo>
                <a:lnTo>
                  <a:pt x="111" y="11"/>
                </a:lnTo>
                <a:cubicBezTo>
                  <a:pt x="108" y="18"/>
                  <a:pt x="102" y="23"/>
                  <a:pt x="102" y="23"/>
                </a:cubicBezTo>
                <a:lnTo>
                  <a:pt x="91" y="69"/>
                </a:lnTo>
                <a:lnTo>
                  <a:pt x="79" y="99"/>
                </a:lnTo>
                <a:lnTo>
                  <a:pt x="102" y="46"/>
                </a:lnTo>
                <a:lnTo>
                  <a:pt x="111" y="11"/>
                </a:lnTo>
                <a:close/>
                <a:moveTo>
                  <a:pt x="79" y="99"/>
                </a:moveTo>
                <a:lnTo>
                  <a:pt x="0" y="283"/>
                </a:lnTo>
                <a:lnTo>
                  <a:pt x="23" y="249"/>
                </a:lnTo>
                <a:lnTo>
                  <a:pt x="79" y="99"/>
                </a:lnTo>
                <a:close/>
              </a:path>
            </a:pathLst>
          </a:custGeom>
          <a:solidFill>
            <a:srgbClr val="C24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6249155" y="2237382"/>
            <a:ext cx="7160" cy="20027"/>
          </a:xfrm>
          <a:custGeom>
            <a:avLst/>
            <a:gdLst/>
            <a:ahLst/>
            <a:cxnLst/>
            <a:rect l="l" t="t" r="r" b="b"/>
            <a:pathLst>
              <a:path w="69" h="193" extrusionOk="0">
                <a:moveTo>
                  <a:pt x="68" y="0"/>
                </a:moveTo>
                <a:lnTo>
                  <a:pt x="0" y="193"/>
                </a:lnTo>
                <a:lnTo>
                  <a:pt x="0" y="193"/>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6"/>
          <p:cNvSpPr/>
          <p:nvPr/>
        </p:nvSpPr>
        <p:spPr>
          <a:xfrm rot="16200000">
            <a:off x="1653807" y="1115249"/>
            <a:ext cx="281728" cy="335583"/>
          </a:xfrm>
          <a:custGeom>
            <a:avLst/>
            <a:gdLst/>
            <a:ahLst/>
            <a:cxnLst/>
            <a:rect l="l" t="t" r="r" b="b"/>
            <a:pathLst>
              <a:path w="2715" h="3234" extrusionOk="0">
                <a:moveTo>
                  <a:pt x="1018" y="0"/>
                </a:moveTo>
                <a:cubicBezTo>
                  <a:pt x="679" y="0"/>
                  <a:pt x="351" y="102"/>
                  <a:pt x="69" y="294"/>
                </a:cubicBezTo>
                <a:cubicBezTo>
                  <a:pt x="12" y="328"/>
                  <a:pt x="1" y="396"/>
                  <a:pt x="35" y="452"/>
                </a:cubicBezTo>
                <a:cubicBezTo>
                  <a:pt x="56" y="488"/>
                  <a:pt x="95" y="505"/>
                  <a:pt x="135" y="505"/>
                </a:cubicBezTo>
                <a:cubicBezTo>
                  <a:pt x="159" y="505"/>
                  <a:pt x="183" y="499"/>
                  <a:pt x="204" y="486"/>
                </a:cubicBezTo>
                <a:cubicBezTo>
                  <a:pt x="442" y="317"/>
                  <a:pt x="724" y="237"/>
                  <a:pt x="1018" y="237"/>
                </a:cubicBezTo>
                <a:cubicBezTo>
                  <a:pt x="1821" y="237"/>
                  <a:pt x="2477" y="893"/>
                  <a:pt x="2477" y="1696"/>
                </a:cubicBezTo>
                <a:cubicBezTo>
                  <a:pt x="2477" y="2250"/>
                  <a:pt x="2149" y="2770"/>
                  <a:pt x="1651" y="3007"/>
                </a:cubicBezTo>
                <a:cubicBezTo>
                  <a:pt x="1595" y="3041"/>
                  <a:pt x="1572" y="3109"/>
                  <a:pt x="1595" y="3166"/>
                </a:cubicBezTo>
                <a:cubicBezTo>
                  <a:pt x="1618" y="3211"/>
                  <a:pt x="1663" y="3233"/>
                  <a:pt x="1697" y="3233"/>
                </a:cubicBezTo>
                <a:cubicBezTo>
                  <a:pt x="1719" y="3233"/>
                  <a:pt x="1731" y="3233"/>
                  <a:pt x="1753" y="3222"/>
                </a:cubicBezTo>
                <a:cubicBezTo>
                  <a:pt x="2330" y="2939"/>
                  <a:pt x="2714" y="2340"/>
                  <a:pt x="2714" y="1696"/>
                </a:cubicBezTo>
                <a:cubicBezTo>
                  <a:pt x="2714" y="757"/>
                  <a:pt x="1957" y="0"/>
                  <a:pt x="1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rot="16200000">
            <a:off x="1699568" y="1180933"/>
            <a:ext cx="170282" cy="206497"/>
          </a:xfrm>
          <a:custGeom>
            <a:avLst/>
            <a:gdLst/>
            <a:ahLst/>
            <a:cxnLst/>
            <a:rect l="l" t="t" r="r" b="b"/>
            <a:pathLst>
              <a:path w="1641" h="1990" extrusionOk="0">
                <a:moveTo>
                  <a:pt x="577" y="0"/>
                </a:moveTo>
                <a:cubicBezTo>
                  <a:pt x="408" y="0"/>
                  <a:pt x="238" y="34"/>
                  <a:pt x="80" y="113"/>
                </a:cubicBezTo>
                <a:cubicBezTo>
                  <a:pt x="23" y="147"/>
                  <a:pt x="1" y="215"/>
                  <a:pt x="35" y="271"/>
                </a:cubicBezTo>
                <a:cubicBezTo>
                  <a:pt x="60" y="313"/>
                  <a:pt x="104" y="337"/>
                  <a:pt x="148" y="337"/>
                </a:cubicBezTo>
                <a:cubicBezTo>
                  <a:pt x="163" y="337"/>
                  <a:pt x="178" y="334"/>
                  <a:pt x="193" y="328"/>
                </a:cubicBezTo>
                <a:cubicBezTo>
                  <a:pt x="306" y="260"/>
                  <a:pt x="442" y="226"/>
                  <a:pt x="577" y="226"/>
                </a:cubicBezTo>
                <a:cubicBezTo>
                  <a:pt x="1030" y="226"/>
                  <a:pt x="1403" y="599"/>
                  <a:pt x="1403" y="1063"/>
                </a:cubicBezTo>
                <a:cubicBezTo>
                  <a:pt x="1403" y="1357"/>
                  <a:pt x="1256" y="1628"/>
                  <a:pt x="1007" y="1775"/>
                </a:cubicBezTo>
                <a:cubicBezTo>
                  <a:pt x="950" y="1809"/>
                  <a:pt x="928" y="1877"/>
                  <a:pt x="962" y="1933"/>
                </a:cubicBezTo>
                <a:cubicBezTo>
                  <a:pt x="984" y="1967"/>
                  <a:pt x="1018" y="1990"/>
                  <a:pt x="1064" y="1990"/>
                </a:cubicBezTo>
                <a:cubicBezTo>
                  <a:pt x="1086" y="1990"/>
                  <a:pt x="1109" y="1990"/>
                  <a:pt x="1120" y="1979"/>
                </a:cubicBezTo>
                <a:cubicBezTo>
                  <a:pt x="1437" y="1786"/>
                  <a:pt x="1640" y="1436"/>
                  <a:pt x="1640" y="1063"/>
                </a:cubicBezTo>
                <a:cubicBezTo>
                  <a:pt x="1640" y="475"/>
                  <a:pt x="1165" y="0"/>
                  <a:pt x="577" y="0"/>
                </a:cubicBezTo>
                <a:close/>
              </a:path>
            </a:pathLst>
          </a:custGeom>
          <a:solidFill>
            <a:srgbClr val="E306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32;p46">
            <a:extLst>
              <a:ext uri="{FF2B5EF4-FFF2-40B4-BE49-F238E27FC236}">
                <a16:creationId xmlns:a16="http://schemas.microsoft.com/office/drawing/2014/main" id="{E27AFCFB-62F2-25E2-427C-4D421DFE3A32}"/>
              </a:ext>
            </a:extLst>
          </p:cNvPr>
          <p:cNvSpPr/>
          <p:nvPr/>
        </p:nvSpPr>
        <p:spPr>
          <a:xfrm rot="4582654">
            <a:off x="5362944" y="2822967"/>
            <a:ext cx="281728" cy="335583"/>
          </a:xfrm>
          <a:custGeom>
            <a:avLst/>
            <a:gdLst/>
            <a:ahLst/>
            <a:cxnLst/>
            <a:rect l="l" t="t" r="r" b="b"/>
            <a:pathLst>
              <a:path w="2715" h="3234" extrusionOk="0">
                <a:moveTo>
                  <a:pt x="1018" y="0"/>
                </a:moveTo>
                <a:cubicBezTo>
                  <a:pt x="679" y="0"/>
                  <a:pt x="351" y="102"/>
                  <a:pt x="69" y="294"/>
                </a:cubicBezTo>
                <a:cubicBezTo>
                  <a:pt x="12" y="328"/>
                  <a:pt x="1" y="396"/>
                  <a:pt x="35" y="452"/>
                </a:cubicBezTo>
                <a:cubicBezTo>
                  <a:pt x="56" y="488"/>
                  <a:pt x="95" y="505"/>
                  <a:pt x="135" y="505"/>
                </a:cubicBezTo>
                <a:cubicBezTo>
                  <a:pt x="159" y="505"/>
                  <a:pt x="183" y="499"/>
                  <a:pt x="204" y="486"/>
                </a:cubicBezTo>
                <a:cubicBezTo>
                  <a:pt x="442" y="317"/>
                  <a:pt x="724" y="237"/>
                  <a:pt x="1018" y="237"/>
                </a:cubicBezTo>
                <a:cubicBezTo>
                  <a:pt x="1821" y="237"/>
                  <a:pt x="2477" y="893"/>
                  <a:pt x="2477" y="1696"/>
                </a:cubicBezTo>
                <a:cubicBezTo>
                  <a:pt x="2477" y="2250"/>
                  <a:pt x="2149" y="2770"/>
                  <a:pt x="1651" y="3007"/>
                </a:cubicBezTo>
                <a:cubicBezTo>
                  <a:pt x="1595" y="3041"/>
                  <a:pt x="1572" y="3109"/>
                  <a:pt x="1595" y="3166"/>
                </a:cubicBezTo>
                <a:cubicBezTo>
                  <a:pt x="1618" y="3211"/>
                  <a:pt x="1663" y="3233"/>
                  <a:pt x="1697" y="3233"/>
                </a:cubicBezTo>
                <a:cubicBezTo>
                  <a:pt x="1719" y="3233"/>
                  <a:pt x="1731" y="3233"/>
                  <a:pt x="1753" y="3222"/>
                </a:cubicBezTo>
                <a:cubicBezTo>
                  <a:pt x="2330" y="2939"/>
                  <a:pt x="2714" y="2340"/>
                  <a:pt x="2714" y="1696"/>
                </a:cubicBezTo>
                <a:cubicBezTo>
                  <a:pt x="2714" y="757"/>
                  <a:pt x="1957" y="0"/>
                  <a:pt x="1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33;p46">
            <a:extLst>
              <a:ext uri="{FF2B5EF4-FFF2-40B4-BE49-F238E27FC236}">
                <a16:creationId xmlns:a16="http://schemas.microsoft.com/office/drawing/2014/main" id="{AE577DE7-A8AD-6D57-38DC-5BF12203FA18}"/>
              </a:ext>
            </a:extLst>
          </p:cNvPr>
          <p:cNvSpPr/>
          <p:nvPr/>
        </p:nvSpPr>
        <p:spPr>
          <a:xfrm rot="4582654">
            <a:off x="5408705" y="2888651"/>
            <a:ext cx="170282" cy="206497"/>
          </a:xfrm>
          <a:custGeom>
            <a:avLst/>
            <a:gdLst/>
            <a:ahLst/>
            <a:cxnLst/>
            <a:rect l="l" t="t" r="r" b="b"/>
            <a:pathLst>
              <a:path w="1641" h="1990" extrusionOk="0">
                <a:moveTo>
                  <a:pt x="577" y="0"/>
                </a:moveTo>
                <a:cubicBezTo>
                  <a:pt x="408" y="0"/>
                  <a:pt x="238" y="34"/>
                  <a:pt x="80" y="113"/>
                </a:cubicBezTo>
                <a:cubicBezTo>
                  <a:pt x="23" y="147"/>
                  <a:pt x="1" y="215"/>
                  <a:pt x="35" y="271"/>
                </a:cubicBezTo>
                <a:cubicBezTo>
                  <a:pt x="60" y="313"/>
                  <a:pt x="104" y="337"/>
                  <a:pt x="148" y="337"/>
                </a:cubicBezTo>
                <a:cubicBezTo>
                  <a:pt x="163" y="337"/>
                  <a:pt x="178" y="334"/>
                  <a:pt x="193" y="328"/>
                </a:cubicBezTo>
                <a:cubicBezTo>
                  <a:pt x="306" y="260"/>
                  <a:pt x="442" y="226"/>
                  <a:pt x="577" y="226"/>
                </a:cubicBezTo>
                <a:cubicBezTo>
                  <a:pt x="1030" y="226"/>
                  <a:pt x="1403" y="599"/>
                  <a:pt x="1403" y="1063"/>
                </a:cubicBezTo>
                <a:cubicBezTo>
                  <a:pt x="1403" y="1357"/>
                  <a:pt x="1256" y="1628"/>
                  <a:pt x="1007" y="1775"/>
                </a:cubicBezTo>
                <a:cubicBezTo>
                  <a:pt x="950" y="1809"/>
                  <a:pt x="928" y="1877"/>
                  <a:pt x="962" y="1933"/>
                </a:cubicBezTo>
                <a:cubicBezTo>
                  <a:pt x="984" y="1967"/>
                  <a:pt x="1018" y="1990"/>
                  <a:pt x="1064" y="1990"/>
                </a:cubicBezTo>
                <a:cubicBezTo>
                  <a:pt x="1086" y="1990"/>
                  <a:pt x="1109" y="1990"/>
                  <a:pt x="1120" y="1979"/>
                </a:cubicBezTo>
                <a:cubicBezTo>
                  <a:pt x="1437" y="1786"/>
                  <a:pt x="1640" y="1436"/>
                  <a:pt x="1640" y="1063"/>
                </a:cubicBezTo>
                <a:cubicBezTo>
                  <a:pt x="1640" y="475"/>
                  <a:pt x="1165" y="0"/>
                  <a:pt x="577" y="0"/>
                </a:cubicBezTo>
                <a:close/>
              </a:path>
            </a:pathLst>
          </a:custGeom>
          <a:solidFill>
            <a:srgbClr val="E306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0;p46">
            <a:extLst>
              <a:ext uri="{FF2B5EF4-FFF2-40B4-BE49-F238E27FC236}">
                <a16:creationId xmlns:a16="http://schemas.microsoft.com/office/drawing/2014/main" id="{C9C093F2-3D77-1092-A32B-F914D74A7AD9}"/>
              </a:ext>
            </a:extLst>
          </p:cNvPr>
          <p:cNvSpPr txBox="1">
            <a:spLocks/>
          </p:cNvSpPr>
          <p:nvPr/>
        </p:nvSpPr>
        <p:spPr>
          <a:xfrm>
            <a:off x="5700056" y="1189588"/>
            <a:ext cx="1909683" cy="20730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None/>
              <a:defRPr sz="16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r>
              <a:rPr lang="en-US" b="1" u="sng"/>
              <a:t>Architecture</a:t>
            </a:r>
            <a:r>
              <a:rPr lang="en-US" b="1"/>
              <a:t>:</a:t>
            </a:r>
          </a:p>
          <a:p>
            <a:pPr marL="285750" indent="-285750">
              <a:buFont typeface="Wingdings"/>
              <a:buChar char="§"/>
            </a:pPr>
            <a:endParaRPr lang="en-US"/>
          </a:p>
          <a:p>
            <a:pPr marL="285750" indent="-285750">
              <a:buFont typeface="Wingdings" panose="020B0604020202020204" pitchFamily="34" charset="0"/>
              <a:buChar char="§"/>
            </a:pPr>
            <a:r>
              <a:rPr lang="en-US" b="1" u="sng" err="1">
                <a:solidFill>
                  <a:srgbClr val="000000"/>
                </a:solidFill>
                <a:latin typeface="Arial"/>
              </a:rPr>
              <a:t>InceptionNet</a:t>
            </a:r>
            <a:r>
              <a:rPr lang="en-US">
                <a:solidFill>
                  <a:srgbClr val="000000"/>
                </a:solidFill>
                <a:latin typeface="Arial"/>
              </a:rPr>
              <a:t>:</a:t>
            </a:r>
            <a:br>
              <a:rPr lang="en-US">
                <a:latin typeface="Arial" panose="020B0604020202020204" pitchFamily="34" charset="0"/>
              </a:rPr>
            </a:br>
            <a:r>
              <a:rPr lang="en-US" sz="1200">
                <a:solidFill>
                  <a:srgbClr val="000000"/>
                </a:solidFill>
                <a:latin typeface="Arial"/>
              </a:rPr>
              <a:t>Predict Speed</a:t>
            </a:r>
          </a:p>
          <a:p>
            <a:pPr marL="285750" indent="-285750">
              <a:buFont typeface="Wingdings"/>
              <a:buChar char="§"/>
            </a:pPr>
            <a:endParaRPr lang="en-US">
              <a:solidFill>
                <a:srgbClr val="000000"/>
              </a:solidFill>
              <a:latin typeface="Arial" panose="020B0604020202020204" pitchFamily="34" charset="0"/>
            </a:endParaRPr>
          </a:p>
          <a:p>
            <a:pPr marL="285750" indent="-285750">
              <a:buFont typeface="Wingdings" panose="020B0604020202020204" pitchFamily="34" charset="0"/>
              <a:buChar char="§"/>
            </a:pPr>
            <a:r>
              <a:rPr lang="en-US" sz="1400" b="1" u="sng">
                <a:solidFill>
                  <a:srgbClr val="000000"/>
                </a:solidFill>
                <a:latin typeface="Arial"/>
              </a:rPr>
              <a:t>Nvidia Model</a:t>
            </a:r>
            <a:r>
              <a:rPr lang="en-US" sz="1400">
                <a:solidFill>
                  <a:srgbClr val="000000"/>
                </a:solidFill>
                <a:latin typeface="Arial"/>
              </a:rPr>
              <a:t>:</a:t>
            </a:r>
            <a:br>
              <a:rPr lang="en-US" sz="1400">
                <a:latin typeface="Arial" panose="020B0604020202020204" pitchFamily="34" charset="0"/>
              </a:rPr>
            </a:br>
            <a:r>
              <a:rPr lang="en-US" sz="1200">
                <a:solidFill>
                  <a:srgbClr val="000000"/>
                </a:solidFill>
                <a:latin typeface="Arial"/>
              </a:rPr>
              <a:t>Predict Angle</a:t>
            </a:r>
            <a:br>
              <a:rPr lang="en-US" sz="1400">
                <a:latin typeface="Arial" panose="020B0604020202020204" pitchFamily="34" charset="0"/>
              </a:rPr>
            </a:br>
            <a:endParaRPr lang="en-US" sz="1400"/>
          </a:p>
        </p:txBody>
      </p:sp>
      <p:cxnSp>
        <p:nvCxnSpPr>
          <p:cNvPr id="94" name="Google Shape;525;p46">
            <a:extLst>
              <a:ext uri="{FF2B5EF4-FFF2-40B4-BE49-F238E27FC236}">
                <a16:creationId xmlns:a16="http://schemas.microsoft.com/office/drawing/2014/main" id="{13B4FF74-E6CA-653A-2214-2C9E898778E1}"/>
              </a:ext>
            </a:extLst>
          </p:cNvPr>
          <p:cNvCxnSpPr/>
          <p:nvPr/>
        </p:nvCxnSpPr>
        <p:spPr>
          <a:xfrm>
            <a:off x="1415840" y="4656935"/>
            <a:ext cx="6338700" cy="0"/>
          </a:xfrm>
          <a:prstGeom prst="straightConnector1">
            <a:avLst/>
          </a:prstGeom>
          <a:noFill/>
          <a:ln w="9525" cap="flat" cmpd="sng">
            <a:solidFill>
              <a:schemeClr val="accent3"/>
            </a:solidFill>
            <a:prstDash val="solid"/>
            <a:round/>
            <a:headEnd type="none" w="med" len="med"/>
            <a:tailEnd type="none" w="med" len="med"/>
          </a:ln>
        </p:spPr>
      </p:cxnSp>
      <p:sp>
        <p:nvSpPr>
          <p:cNvPr id="95" name="Google Shape;520;p46">
            <a:extLst>
              <a:ext uri="{FF2B5EF4-FFF2-40B4-BE49-F238E27FC236}">
                <a16:creationId xmlns:a16="http://schemas.microsoft.com/office/drawing/2014/main" id="{1674B19A-05D4-E89D-D328-3F10394271DD}"/>
              </a:ext>
            </a:extLst>
          </p:cNvPr>
          <p:cNvSpPr txBox="1">
            <a:spLocks/>
          </p:cNvSpPr>
          <p:nvPr/>
        </p:nvSpPr>
        <p:spPr>
          <a:xfrm>
            <a:off x="3222905" y="3980771"/>
            <a:ext cx="2624606"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None/>
              <a:defRPr sz="16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r>
              <a:rPr lang="en-US" sz="1200" u="sng"/>
              <a:t>Public Score</a:t>
            </a:r>
            <a:r>
              <a:rPr lang="en-US" sz="1200"/>
              <a:t>: 0.0724</a:t>
            </a:r>
          </a:p>
          <a:p>
            <a:pPr marL="0" indent="0"/>
            <a:r>
              <a:rPr lang="en-US" sz="1200" u="sng"/>
              <a:t>Private Score</a:t>
            </a:r>
            <a:r>
              <a:rPr lang="en-US" sz="1200"/>
              <a:t>: 0.0771</a:t>
            </a:r>
          </a:p>
        </p:txBody>
      </p:sp>
      <p:sp>
        <p:nvSpPr>
          <p:cNvPr id="31" name="Google Shape;607;p47">
            <a:extLst>
              <a:ext uri="{FF2B5EF4-FFF2-40B4-BE49-F238E27FC236}">
                <a16:creationId xmlns:a16="http://schemas.microsoft.com/office/drawing/2014/main" id="{CC76FA41-8B8E-1060-EC44-F526F96378AF}"/>
              </a:ext>
            </a:extLst>
          </p:cNvPr>
          <p:cNvSpPr txBox="1">
            <a:spLocks/>
          </p:cNvSpPr>
          <p:nvPr/>
        </p:nvSpPr>
        <p:spPr>
          <a:xfrm rot="16200000">
            <a:off x="-909003" y="2125324"/>
            <a:ext cx="4550400" cy="298870"/>
          </a:xfrm>
          <a:prstGeom prst="rect">
            <a:avLst/>
          </a:prstGeom>
          <a:noFill/>
          <a:ln>
            <a:noFill/>
          </a:ln>
          <a:effectLst>
            <a:outerShdw dist="952500" dir="5400000" algn="bl" rotWithShape="0">
              <a:schemeClr val="accent2">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9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a:t>INCEPTION –RESNET-V2 </a:t>
            </a:r>
          </a:p>
        </p:txBody>
      </p:sp>
    </p:spTree>
    <p:extLst>
      <p:ext uri="{BB962C8B-B14F-4D97-AF65-F5344CB8AC3E}">
        <p14:creationId xmlns:p14="http://schemas.microsoft.com/office/powerpoint/2010/main" val="2035938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7" name="Google Shape;707;p49"/>
          <p:cNvSpPr txBox="1">
            <a:spLocks noGrp="1"/>
          </p:cNvSpPr>
          <p:nvPr>
            <p:ph type="title"/>
          </p:nvPr>
        </p:nvSpPr>
        <p:spPr>
          <a:xfrm>
            <a:off x="1341286" y="386699"/>
            <a:ext cx="6002513" cy="765123"/>
          </a:xfrm>
          <a:prstGeom prst="rect">
            <a:avLst/>
          </a:prstGeom>
        </p:spPr>
        <p:txBody>
          <a:bodyPr spcFirstLastPara="1" wrap="square" lIns="91425" tIns="91425" rIns="91425" bIns="91425" anchor="t" anchorCtr="0">
            <a:noAutofit/>
          </a:bodyPr>
          <a:lstStyle/>
          <a:p>
            <a:pPr lvl="0"/>
            <a:r>
              <a:rPr lang="en-US" sz="2000"/>
              <a:t>Hyper-Parameter Tuning on the Inception Model</a:t>
            </a:r>
            <a:endParaRPr sz="1600"/>
          </a:p>
        </p:txBody>
      </p:sp>
      <p:sp>
        <p:nvSpPr>
          <p:cNvPr id="708" name="Google Shape;708;p49"/>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700">
                <a:solidFill>
                  <a:schemeClr val="lt1"/>
                </a:solidFill>
                <a:latin typeface="Oswald Light"/>
                <a:ea typeface="Oswald Light"/>
                <a:cs typeface="Oswald Light"/>
                <a:sym typeface="Oswald Light"/>
              </a:rPr>
              <a:t>15</a:t>
            </a:fld>
            <a:endParaRPr sz="1700">
              <a:solidFill>
                <a:schemeClr val="lt1"/>
              </a:solidFill>
              <a:latin typeface="Oswald Light"/>
              <a:ea typeface="Oswald Light"/>
              <a:cs typeface="Oswald Light"/>
              <a:sym typeface="Oswald Light"/>
            </a:endParaRPr>
          </a:p>
        </p:txBody>
      </p:sp>
      <p:grpSp>
        <p:nvGrpSpPr>
          <p:cNvPr id="710" name="Google Shape;710;p49"/>
          <p:cNvGrpSpPr/>
          <p:nvPr/>
        </p:nvGrpSpPr>
        <p:grpSpPr>
          <a:xfrm>
            <a:off x="575408" y="275"/>
            <a:ext cx="7432546" cy="5071601"/>
            <a:chOff x="718325" y="223848"/>
            <a:chExt cx="6726670" cy="4923569"/>
          </a:xfrm>
        </p:grpSpPr>
        <p:cxnSp>
          <p:nvCxnSpPr>
            <p:cNvPr id="711" name="Google Shape;711;p49"/>
            <p:cNvCxnSpPr/>
            <p:nvPr/>
          </p:nvCxnSpPr>
          <p:spPr>
            <a:xfrm flipV="1">
              <a:off x="730049" y="1118778"/>
              <a:ext cx="6714946" cy="8947"/>
            </a:xfrm>
            <a:prstGeom prst="straightConnector1">
              <a:avLst/>
            </a:prstGeom>
            <a:noFill/>
            <a:ln w="9525" cap="flat" cmpd="sng">
              <a:solidFill>
                <a:schemeClr val="accent3"/>
              </a:solidFill>
              <a:prstDash val="solid"/>
              <a:round/>
              <a:headEnd type="none" w="med" len="med"/>
              <a:tailEnd type="none" w="med" len="med"/>
            </a:ln>
          </p:spPr>
        </p:cxnSp>
        <p:cxnSp>
          <p:nvCxnSpPr>
            <p:cNvPr id="712" name="Google Shape;712;p49"/>
            <p:cNvCxnSpPr>
              <a:cxnSpLocks/>
            </p:cNvCxnSpPr>
            <p:nvPr/>
          </p:nvCxnSpPr>
          <p:spPr>
            <a:xfrm flipH="1">
              <a:off x="718325" y="288450"/>
              <a:ext cx="218" cy="4755600"/>
            </a:xfrm>
            <a:prstGeom prst="straightConnector1">
              <a:avLst/>
            </a:prstGeom>
            <a:noFill/>
            <a:ln w="9525" cap="flat" cmpd="sng">
              <a:solidFill>
                <a:schemeClr val="accent3"/>
              </a:solidFill>
              <a:prstDash val="solid"/>
              <a:round/>
              <a:headEnd type="none" w="med" len="med"/>
              <a:tailEnd type="none" w="med" len="med"/>
            </a:ln>
          </p:spPr>
        </p:cxnSp>
        <p:cxnSp>
          <p:nvCxnSpPr>
            <p:cNvPr id="713" name="Google Shape;713;p49"/>
            <p:cNvCxnSpPr>
              <a:cxnSpLocks/>
            </p:cNvCxnSpPr>
            <p:nvPr/>
          </p:nvCxnSpPr>
          <p:spPr>
            <a:xfrm>
              <a:off x="1420041" y="286490"/>
              <a:ext cx="7495" cy="3293819"/>
            </a:xfrm>
            <a:prstGeom prst="straightConnector1">
              <a:avLst/>
            </a:prstGeom>
            <a:noFill/>
            <a:ln w="9525" cap="flat" cmpd="sng">
              <a:solidFill>
                <a:schemeClr val="accent3"/>
              </a:solidFill>
              <a:prstDash val="solid"/>
              <a:round/>
              <a:headEnd type="none" w="med" len="med"/>
              <a:tailEnd type="none" w="med" len="med"/>
            </a:ln>
          </p:spPr>
        </p:cxnSp>
        <p:cxnSp>
          <p:nvCxnSpPr>
            <p:cNvPr id="714" name="Google Shape;714;p49"/>
            <p:cNvCxnSpPr/>
            <p:nvPr/>
          </p:nvCxnSpPr>
          <p:spPr>
            <a:xfrm>
              <a:off x="7424149" y="223848"/>
              <a:ext cx="16685" cy="4923569"/>
            </a:xfrm>
            <a:prstGeom prst="straightConnector1">
              <a:avLst/>
            </a:prstGeom>
            <a:noFill/>
            <a:ln w="9525" cap="flat" cmpd="sng">
              <a:solidFill>
                <a:schemeClr val="accent3"/>
              </a:solidFill>
              <a:prstDash val="solid"/>
              <a:round/>
              <a:headEnd type="none" w="med" len="med"/>
              <a:tailEnd type="none" w="med" len="med"/>
            </a:ln>
          </p:spPr>
        </p:cxnSp>
        <p:cxnSp>
          <p:nvCxnSpPr>
            <p:cNvPr id="715" name="Google Shape;715;p49"/>
            <p:cNvCxnSpPr/>
            <p:nvPr/>
          </p:nvCxnSpPr>
          <p:spPr>
            <a:xfrm rot="10800000">
              <a:off x="718325" y="1326275"/>
              <a:ext cx="6711900" cy="0"/>
            </a:xfrm>
            <a:prstGeom prst="straightConnector1">
              <a:avLst/>
            </a:prstGeom>
            <a:noFill/>
            <a:ln w="9525" cap="flat" cmpd="sng">
              <a:solidFill>
                <a:schemeClr val="accent3"/>
              </a:solidFill>
              <a:prstDash val="solid"/>
              <a:round/>
              <a:headEnd type="none" w="med" len="med"/>
              <a:tailEnd type="none" w="med" len="med"/>
            </a:ln>
          </p:spPr>
        </p:cxnSp>
        <p:cxnSp>
          <p:nvCxnSpPr>
            <p:cNvPr id="716" name="Google Shape;716;p49"/>
            <p:cNvCxnSpPr/>
            <p:nvPr/>
          </p:nvCxnSpPr>
          <p:spPr>
            <a:xfrm rot="10800000">
              <a:off x="718325" y="4576509"/>
              <a:ext cx="6711900" cy="0"/>
            </a:xfrm>
            <a:prstGeom prst="straightConnector1">
              <a:avLst/>
            </a:prstGeom>
            <a:noFill/>
            <a:ln w="9525" cap="flat" cmpd="sng">
              <a:solidFill>
                <a:schemeClr val="accent3"/>
              </a:solidFill>
              <a:prstDash val="solid"/>
              <a:round/>
              <a:headEnd type="none" w="med" len="med"/>
              <a:tailEnd type="none" w="med" len="med"/>
            </a:ln>
          </p:spPr>
        </p:cxnSp>
        <p:cxnSp>
          <p:nvCxnSpPr>
            <p:cNvPr id="717" name="Google Shape;717;p49"/>
            <p:cNvCxnSpPr>
              <a:cxnSpLocks/>
            </p:cNvCxnSpPr>
            <p:nvPr/>
          </p:nvCxnSpPr>
          <p:spPr>
            <a:xfrm>
              <a:off x="1050167" y="1132206"/>
              <a:ext cx="0" cy="2452578"/>
            </a:xfrm>
            <a:prstGeom prst="straightConnector1">
              <a:avLst/>
            </a:prstGeom>
            <a:noFill/>
            <a:ln w="9525" cap="flat" cmpd="sng">
              <a:solidFill>
                <a:schemeClr val="accent3"/>
              </a:solidFill>
              <a:prstDash val="solid"/>
              <a:round/>
              <a:headEnd type="none" w="med" len="med"/>
              <a:tailEnd type="none" w="med" len="med"/>
            </a:ln>
          </p:spPr>
        </p:cxnSp>
        <p:cxnSp>
          <p:nvCxnSpPr>
            <p:cNvPr id="718" name="Google Shape;718;p49"/>
            <p:cNvCxnSpPr/>
            <p:nvPr/>
          </p:nvCxnSpPr>
          <p:spPr>
            <a:xfrm rot="10800000">
              <a:off x="718325" y="4246258"/>
              <a:ext cx="6711900" cy="0"/>
            </a:xfrm>
            <a:prstGeom prst="straightConnector1">
              <a:avLst/>
            </a:prstGeom>
            <a:noFill/>
            <a:ln w="9525" cap="flat" cmpd="sng">
              <a:solidFill>
                <a:schemeClr val="accent3"/>
              </a:solidFill>
              <a:prstDash val="solid"/>
              <a:round/>
              <a:headEnd type="none" w="med" len="med"/>
              <a:tailEnd type="none" w="med" len="med"/>
            </a:ln>
          </p:spPr>
        </p:cxnSp>
        <p:cxnSp>
          <p:nvCxnSpPr>
            <p:cNvPr id="719" name="Google Shape;719;p49"/>
            <p:cNvCxnSpPr/>
            <p:nvPr/>
          </p:nvCxnSpPr>
          <p:spPr>
            <a:xfrm rot="10800000">
              <a:off x="718325" y="3971028"/>
              <a:ext cx="6711900" cy="0"/>
            </a:xfrm>
            <a:prstGeom prst="straightConnector1">
              <a:avLst/>
            </a:prstGeom>
            <a:noFill/>
            <a:ln w="9525" cap="flat" cmpd="sng">
              <a:solidFill>
                <a:schemeClr val="accent3"/>
              </a:solidFill>
              <a:prstDash val="solid"/>
              <a:round/>
              <a:headEnd type="none" w="med" len="med"/>
              <a:tailEnd type="none" w="med" len="med"/>
            </a:ln>
          </p:spPr>
        </p:cxnSp>
        <p:cxnSp>
          <p:nvCxnSpPr>
            <p:cNvPr id="720" name="Google Shape;720;p49"/>
            <p:cNvCxnSpPr/>
            <p:nvPr/>
          </p:nvCxnSpPr>
          <p:spPr>
            <a:xfrm rot="10800000">
              <a:off x="726276" y="3580309"/>
              <a:ext cx="6711900" cy="0"/>
            </a:xfrm>
            <a:prstGeom prst="straightConnector1">
              <a:avLst/>
            </a:prstGeom>
            <a:noFill/>
            <a:ln w="9525" cap="flat" cmpd="sng">
              <a:solidFill>
                <a:schemeClr val="accent3"/>
              </a:solidFill>
              <a:prstDash val="solid"/>
              <a:round/>
              <a:headEnd type="none" w="med" len="med"/>
              <a:tailEnd type="none" w="med" len="med"/>
            </a:ln>
          </p:spPr>
        </p:cxnSp>
      </p:grpSp>
      <p:sp>
        <p:nvSpPr>
          <p:cNvPr id="70" name="Google Shape;672;p48">
            <a:extLst>
              <a:ext uri="{FF2B5EF4-FFF2-40B4-BE49-F238E27FC236}">
                <a16:creationId xmlns:a16="http://schemas.microsoft.com/office/drawing/2014/main" id="{D3428816-E7D8-F6B2-6E95-2D1034FC8294}"/>
              </a:ext>
            </a:extLst>
          </p:cNvPr>
          <p:cNvSpPr txBox="1">
            <a:spLocks/>
          </p:cNvSpPr>
          <p:nvPr/>
        </p:nvSpPr>
        <p:spPr>
          <a:xfrm>
            <a:off x="933069" y="3504883"/>
            <a:ext cx="4012206" cy="3317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l"/>
            <a:r>
              <a:rPr lang="en-US" sz="1150" b="1" err="1">
                <a:latin typeface="Arial"/>
              </a:rPr>
              <a:t>BatchNormalization</a:t>
            </a:r>
            <a:r>
              <a:rPr lang="en-US" sz="1150" b="1"/>
              <a:t>() </a:t>
            </a:r>
            <a:r>
              <a:rPr lang="en-US" sz="1150"/>
              <a:t>: </a:t>
            </a:r>
            <a:r>
              <a:rPr lang="en-US" sz="1100"/>
              <a:t>Applied ahead of the </a:t>
            </a:r>
            <a:r>
              <a:rPr lang="en-US" sz="1100" err="1"/>
              <a:t>InceptionNet</a:t>
            </a:r>
            <a:endParaRPr lang="en-US" sz="1100"/>
          </a:p>
        </p:txBody>
      </p:sp>
      <p:grpSp>
        <p:nvGrpSpPr>
          <p:cNvPr id="72" name="Group 71">
            <a:extLst>
              <a:ext uri="{FF2B5EF4-FFF2-40B4-BE49-F238E27FC236}">
                <a16:creationId xmlns:a16="http://schemas.microsoft.com/office/drawing/2014/main" id="{8864454F-5DEE-5A78-3DB5-AAF4C735E83F}"/>
              </a:ext>
            </a:extLst>
          </p:cNvPr>
          <p:cNvGrpSpPr/>
          <p:nvPr/>
        </p:nvGrpSpPr>
        <p:grpSpPr>
          <a:xfrm rot="-600000">
            <a:off x="1402181" y="1213994"/>
            <a:ext cx="160448" cy="148072"/>
            <a:chOff x="5700056" y="452932"/>
            <a:chExt cx="335583" cy="281728"/>
          </a:xfrm>
        </p:grpSpPr>
        <p:sp>
          <p:nvSpPr>
            <p:cNvPr id="73" name="Google Shape;532;p46">
              <a:extLst>
                <a:ext uri="{FF2B5EF4-FFF2-40B4-BE49-F238E27FC236}">
                  <a16:creationId xmlns:a16="http://schemas.microsoft.com/office/drawing/2014/main" id="{73580D45-9B24-D647-5F14-6C2E33CB450C}"/>
                </a:ext>
              </a:extLst>
            </p:cNvPr>
            <p:cNvSpPr/>
            <p:nvPr/>
          </p:nvSpPr>
          <p:spPr>
            <a:xfrm rot="16200000">
              <a:off x="5726984" y="426004"/>
              <a:ext cx="281728" cy="335583"/>
            </a:xfrm>
            <a:custGeom>
              <a:avLst/>
              <a:gdLst/>
              <a:ahLst/>
              <a:cxnLst/>
              <a:rect l="l" t="t" r="r" b="b"/>
              <a:pathLst>
                <a:path w="2715" h="3234" extrusionOk="0">
                  <a:moveTo>
                    <a:pt x="1018" y="0"/>
                  </a:moveTo>
                  <a:cubicBezTo>
                    <a:pt x="679" y="0"/>
                    <a:pt x="351" y="102"/>
                    <a:pt x="69" y="294"/>
                  </a:cubicBezTo>
                  <a:cubicBezTo>
                    <a:pt x="12" y="328"/>
                    <a:pt x="1" y="396"/>
                    <a:pt x="35" y="452"/>
                  </a:cubicBezTo>
                  <a:cubicBezTo>
                    <a:pt x="56" y="488"/>
                    <a:pt x="95" y="505"/>
                    <a:pt x="135" y="505"/>
                  </a:cubicBezTo>
                  <a:cubicBezTo>
                    <a:pt x="159" y="505"/>
                    <a:pt x="183" y="499"/>
                    <a:pt x="204" y="486"/>
                  </a:cubicBezTo>
                  <a:cubicBezTo>
                    <a:pt x="442" y="317"/>
                    <a:pt x="724" y="237"/>
                    <a:pt x="1018" y="237"/>
                  </a:cubicBezTo>
                  <a:cubicBezTo>
                    <a:pt x="1821" y="237"/>
                    <a:pt x="2477" y="893"/>
                    <a:pt x="2477" y="1696"/>
                  </a:cubicBezTo>
                  <a:cubicBezTo>
                    <a:pt x="2477" y="2250"/>
                    <a:pt x="2149" y="2770"/>
                    <a:pt x="1651" y="3007"/>
                  </a:cubicBezTo>
                  <a:cubicBezTo>
                    <a:pt x="1595" y="3041"/>
                    <a:pt x="1572" y="3109"/>
                    <a:pt x="1595" y="3166"/>
                  </a:cubicBezTo>
                  <a:cubicBezTo>
                    <a:pt x="1618" y="3211"/>
                    <a:pt x="1663" y="3233"/>
                    <a:pt x="1697" y="3233"/>
                  </a:cubicBezTo>
                  <a:cubicBezTo>
                    <a:pt x="1719" y="3233"/>
                    <a:pt x="1731" y="3233"/>
                    <a:pt x="1753" y="3222"/>
                  </a:cubicBezTo>
                  <a:cubicBezTo>
                    <a:pt x="2330" y="2939"/>
                    <a:pt x="2714" y="2340"/>
                    <a:pt x="2714" y="1696"/>
                  </a:cubicBezTo>
                  <a:cubicBezTo>
                    <a:pt x="2714" y="757"/>
                    <a:pt x="1957" y="0"/>
                    <a:pt x="1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33;p46">
              <a:extLst>
                <a:ext uri="{FF2B5EF4-FFF2-40B4-BE49-F238E27FC236}">
                  <a16:creationId xmlns:a16="http://schemas.microsoft.com/office/drawing/2014/main" id="{68434403-034F-D091-ED9F-C8A8A89A62C6}"/>
                </a:ext>
              </a:extLst>
            </p:cNvPr>
            <p:cNvSpPr/>
            <p:nvPr/>
          </p:nvSpPr>
          <p:spPr>
            <a:xfrm rot="16200000">
              <a:off x="5772745" y="491688"/>
              <a:ext cx="170282" cy="206497"/>
            </a:xfrm>
            <a:custGeom>
              <a:avLst/>
              <a:gdLst/>
              <a:ahLst/>
              <a:cxnLst/>
              <a:rect l="l" t="t" r="r" b="b"/>
              <a:pathLst>
                <a:path w="1641" h="1990" extrusionOk="0">
                  <a:moveTo>
                    <a:pt x="577" y="0"/>
                  </a:moveTo>
                  <a:cubicBezTo>
                    <a:pt x="408" y="0"/>
                    <a:pt x="238" y="34"/>
                    <a:pt x="80" y="113"/>
                  </a:cubicBezTo>
                  <a:cubicBezTo>
                    <a:pt x="23" y="147"/>
                    <a:pt x="1" y="215"/>
                    <a:pt x="35" y="271"/>
                  </a:cubicBezTo>
                  <a:cubicBezTo>
                    <a:pt x="60" y="313"/>
                    <a:pt x="104" y="337"/>
                    <a:pt x="148" y="337"/>
                  </a:cubicBezTo>
                  <a:cubicBezTo>
                    <a:pt x="163" y="337"/>
                    <a:pt x="178" y="334"/>
                    <a:pt x="193" y="328"/>
                  </a:cubicBezTo>
                  <a:cubicBezTo>
                    <a:pt x="306" y="260"/>
                    <a:pt x="442" y="226"/>
                    <a:pt x="577" y="226"/>
                  </a:cubicBezTo>
                  <a:cubicBezTo>
                    <a:pt x="1030" y="226"/>
                    <a:pt x="1403" y="599"/>
                    <a:pt x="1403" y="1063"/>
                  </a:cubicBezTo>
                  <a:cubicBezTo>
                    <a:pt x="1403" y="1357"/>
                    <a:pt x="1256" y="1628"/>
                    <a:pt x="1007" y="1775"/>
                  </a:cubicBezTo>
                  <a:cubicBezTo>
                    <a:pt x="950" y="1809"/>
                    <a:pt x="928" y="1877"/>
                    <a:pt x="962" y="1933"/>
                  </a:cubicBezTo>
                  <a:cubicBezTo>
                    <a:pt x="984" y="1967"/>
                    <a:pt x="1018" y="1990"/>
                    <a:pt x="1064" y="1990"/>
                  </a:cubicBezTo>
                  <a:cubicBezTo>
                    <a:pt x="1086" y="1990"/>
                    <a:pt x="1109" y="1990"/>
                    <a:pt x="1120" y="1979"/>
                  </a:cubicBezTo>
                  <a:cubicBezTo>
                    <a:pt x="1437" y="1786"/>
                    <a:pt x="1640" y="1436"/>
                    <a:pt x="1640" y="1063"/>
                  </a:cubicBezTo>
                  <a:cubicBezTo>
                    <a:pt x="1640" y="475"/>
                    <a:pt x="1165" y="0"/>
                    <a:pt x="577" y="0"/>
                  </a:cubicBezTo>
                  <a:close/>
                </a:path>
              </a:pathLst>
            </a:custGeom>
            <a:solidFill>
              <a:srgbClr val="E306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roup 74">
            <a:extLst>
              <a:ext uri="{FF2B5EF4-FFF2-40B4-BE49-F238E27FC236}">
                <a16:creationId xmlns:a16="http://schemas.microsoft.com/office/drawing/2014/main" id="{558BA786-E5CA-60A5-F1BD-5062A8DB7B02}"/>
              </a:ext>
            </a:extLst>
          </p:cNvPr>
          <p:cNvGrpSpPr/>
          <p:nvPr/>
        </p:nvGrpSpPr>
        <p:grpSpPr>
          <a:xfrm rot="10549599">
            <a:off x="5463453" y="3278825"/>
            <a:ext cx="188100" cy="180334"/>
            <a:chOff x="5700056" y="452932"/>
            <a:chExt cx="335583" cy="281728"/>
          </a:xfrm>
        </p:grpSpPr>
        <p:sp>
          <p:nvSpPr>
            <p:cNvPr id="76" name="Google Shape;532;p46">
              <a:extLst>
                <a:ext uri="{FF2B5EF4-FFF2-40B4-BE49-F238E27FC236}">
                  <a16:creationId xmlns:a16="http://schemas.microsoft.com/office/drawing/2014/main" id="{7EE6FD72-37B5-CF4D-D56F-6A5CCDB4EA90}"/>
                </a:ext>
              </a:extLst>
            </p:cNvPr>
            <p:cNvSpPr/>
            <p:nvPr/>
          </p:nvSpPr>
          <p:spPr>
            <a:xfrm rot="16200000">
              <a:off x="5726984" y="426004"/>
              <a:ext cx="281728" cy="335583"/>
            </a:xfrm>
            <a:custGeom>
              <a:avLst/>
              <a:gdLst/>
              <a:ahLst/>
              <a:cxnLst/>
              <a:rect l="l" t="t" r="r" b="b"/>
              <a:pathLst>
                <a:path w="2715" h="3234" extrusionOk="0">
                  <a:moveTo>
                    <a:pt x="1018" y="0"/>
                  </a:moveTo>
                  <a:cubicBezTo>
                    <a:pt x="679" y="0"/>
                    <a:pt x="351" y="102"/>
                    <a:pt x="69" y="294"/>
                  </a:cubicBezTo>
                  <a:cubicBezTo>
                    <a:pt x="12" y="328"/>
                    <a:pt x="1" y="396"/>
                    <a:pt x="35" y="452"/>
                  </a:cubicBezTo>
                  <a:cubicBezTo>
                    <a:pt x="56" y="488"/>
                    <a:pt x="95" y="505"/>
                    <a:pt x="135" y="505"/>
                  </a:cubicBezTo>
                  <a:cubicBezTo>
                    <a:pt x="159" y="505"/>
                    <a:pt x="183" y="499"/>
                    <a:pt x="204" y="486"/>
                  </a:cubicBezTo>
                  <a:cubicBezTo>
                    <a:pt x="442" y="317"/>
                    <a:pt x="724" y="237"/>
                    <a:pt x="1018" y="237"/>
                  </a:cubicBezTo>
                  <a:cubicBezTo>
                    <a:pt x="1821" y="237"/>
                    <a:pt x="2477" y="893"/>
                    <a:pt x="2477" y="1696"/>
                  </a:cubicBezTo>
                  <a:cubicBezTo>
                    <a:pt x="2477" y="2250"/>
                    <a:pt x="2149" y="2770"/>
                    <a:pt x="1651" y="3007"/>
                  </a:cubicBezTo>
                  <a:cubicBezTo>
                    <a:pt x="1595" y="3041"/>
                    <a:pt x="1572" y="3109"/>
                    <a:pt x="1595" y="3166"/>
                  </a:cubicBezTo>
                  <a:cubicBezTo>
                    <a:pt x="1618" y="3211"/>
                    <a:pt x="1663" y="3233"/>
                    <a:pt x="1697" y="3233"/>
                  </a:cubicBezTo>
                  <a:cubicBezTo>
                    <a:pt x="1719" y="3233"/>
                    <a:pt x="1731" y="3233"/>
                    <a:pt x="1753" y="3222"/>
                  </a:cubicBezTo>
                  <a:cubicBezTo>
                    <a:pt x="2330" y="2939"/>
                    <a:pt x="2714" y="2340"/>
                    <a:pt x="2714" y="1696"/>
                  </a:cubicBezTo>
                  <a:cubicBezTo>
                    <a:pt x="2714" y="757"/>
                    <a:pt x="1957" y="0"/>
                    <a:pt x="1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7" name="Google Shape;533;p46">
              <a:extLst>
                <a:ext uri="{FF2B5EF4-FFF2-40B4-BE49-F238E27FC236}">
                  <a16:creationId xmlns:a16="http://schemas.microsoft.com/office/drawing/2014/main" id="{6CDF2C45-FC9D-1AA5-5875-ABD8FAE4270C}"/>
                </a:ext>
              </a:extLst>
            </p:cNvPr>
            <p:cNvSpPr/>
            <p:nvPr/>
          </p:nvSpPr>
          <p:spPr>
            <a:xfrm rot="16200000">
              <a:off x="5772745" y="491688"/>
              <a:ext cx="170282" cy="206497"/>
            </a:xfrm>
            <a:custGeom>
              <a:avLst/>
              <a:gdLst/>
              <a:ahLst/>
              <a:cxnLst/>
              <a:rect l="l" t="t" r="r" b="b"/>
              <a:pathLst>
                <a:path w="1641" h="1990" extrusionOk="0">
                  <a:moveTo>
                    <a:pt x="577" y="0"/>
                  </a:moveTo>
                  <a:cubicBezTo>
                    <a:pt x="408" y="0"/>
                    <a:pt x="238" y="34"/>
                    <a:pt x="80" y="113"/>
                  </a:cubicBezTo>
                  <a:cubicBezTo>
                    <a:pt x="23" y="147"/>
                    <a:pt x="1" y="215"/>
                    <a:pt x="35" y="271"/>
                  </a:cubicBezTo>
                  <a:cubicBezTo>
                    <a:pt x="60" y="313"/>
                    <a:pt x="104" y="337"/>
                    <a:pt x="148" y="337"/>
                  </a:cubicBezTo>
                  <a:cubicBezTo>
                    <a:pt x="163" y="337"/>
                    <a:pt x="178" y="334"/>
                    <a:pt x="193" y="328"/>
                  </a:cubicBezTo>
                  <a:cubicBezTo>
                    <a:pt x="306" y="260"/>
                    <a:pt x="442" y="226"/>
                    <a:pt x="577" y="226"/>
                  </a:cubicBezTo>
                  <a:cubicBezTo>
                    <a:pt x="1030" y="226"/>
                    <a:pt x="1403" y="599"/>
                    <a:pt x="1403" y="1063"/>
                  </a:cubicBezTo>
                  <a:cubicBezTo>
                    <a:pt x="1403" y="1357"/>
                    <a:pt x="1256" y="1628"/>
                    <a:pt x="1007" y="1775"/>
                  </a:cubicBezTo>
                  <a:cubicBezTo>
                    <a:pt x="950" y="1809"/>
                    <a:pt x="928" y="1877"/>
                    <a:pt x="962" y="1933"/>
                  </a:cubicBezTo>
                  <a:cubicBezTo>
                    <a:pt x="984" y="1967"/>
                    <a:pt x="1018" y="1990"/>
                    <a:pt x="1064" y="1990"/>
                  </a:cubicBezTo>
                  <a:cubicBezTo>
                    <a:pt x="1086" y="1990"/>
                    <a:pt x="1109" y="1990"/>
                    <a:pt x="1120" y="1979"/>
                  </a:cubicBezTo>
                  <a:cubicBezTo>
                    <a:pt x="1437" y="1786"/>
                    <a:pt x="1640" y="1436"/>
                    <a:pt x="1640" y="1063"/>
                  </a:cubicBezTo>
                  <a:cubicBezTo>
                    <a:pt x="1640" y="475"/>
                    <a:pt x="1165" y="0"/>
                    <a:pt x="577" y="0"/>
                  </a:cubicBezTo>
                  <a:close/>
                </a:path>
              </a:pathLst>
            </a:custGeom>
            <a:solidFill>
              <a:srgbClr val="E306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cxnSp>
        <p:nvCxnSpPr>
          <p:cNvPr id="81" name="Google Shape;713;p49">
            <a:extLst>
              <a:ext uri="{FF2B5EF4-FFF2-40B4-BE49-F238E27FC236}">
                <a16:creationId xmlns:a16="http://schemas.microsoft.com/office/drawing/2014/main" id="{FDF899E6-A4CB-4FD8-E408-F1DFEDD9A85E}"/>
              </a:ext>
            </a:extLst>
          </p:cNvPr>
          <p:cNvCxnSpPr>
            <a:cxnSpLocks/>
          </p:cNvCxnSpPr>
          <p:nvPr/>
        </p:nvCxnSpPr>
        <p:spPr>
          <a:xfrm flipH="1">
            <a:off x="927703" y="3465181"/>
            <a:ext cx="17655" cy="1457326"/>
          </a:xfrm>
          <a:prstGeom prst="straightConnector1">
            <a:avLst/>
          </a:prstGeom>
          <a:noFill/>
          <a:ln w="9525" cap="flat" cmpd="sng">
            <a:solidFill>
              <a:schemeClr val="accent3"/>
            </a:solidFill>
            <a:prstDash val="solid"/>
            <a:round/>
            <a:headEnd type="none" w="med" len="med"/>
            <a:tailEnd type="none" w="med" len="med"/>
          </a:ln>
        </p:spPr>
      </p:cxnSp>
      <p:sp>
        <p:nvSpPr>
          <p:cNvPr id="82" name="Google Shape;672;p48">
            <a:extLst>
              <a:ext uri="{FF2B5EF4-FFF2-40B4-BE49-F238E27FC236}">
                <a16:creationId xmlns:a16="http://schemas.microsoft.com/office/drawing/2014/main" id="{67D0AD11-C673-4796-C0BF-2CC8DE1EF780}"/>
              </a:ext>
            </a:extLst>
          </p:cNvPr>
          <p:cNvSpPr txBox="1">
            <a:spLocks/>
          </p:cNvSpPr>
          <p:nvPr/>
        </p:nvSpPr>
        <p:spPr>
          <a:xfrm>
            <a:off x="953623" y="3871264"/>
            <a:ext cx="3585073" cy="2701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l"/>
            <a:r>
              <a:rPr lang="en-US" sz="1200" b="1">
                <a:solidFill>
                  <a:srgbClr val="000000"/>
                </a:solidFill>
                <a:latin typeface="Arial"/>
              </a:rPr>
              <a:t>Dropouts</a:t>
            </a:r>
            <a:r>
              <a:rPr lang="en-US" sz="1150" b="1"/>
              <a:t>() </a:t>
            </a:r>
            <a:r>
              <a:rPr lang="en-US" sz="1150"/>
              <a:t>:  </a:t>
            </a:r>
            <a:r>
              <a:rPr lang="en-US" sz="1100"/>
              <a:t>Dropout of 0.2 ahead of </a:t>
            </a:r>
            <a:r>
              <a:rPr lang="en-US" sz="1100" err="1"/>
              <a:t>InceptionNet</a:t>
            </a:r>
            <a:r>
              <a:rPr lang="en-US" sz="1100"/>
              <a:t>.</a:t>
            </a:r>
          </a:p>
        </p:txBody>
      </p:sp>
      <p:sp>
        <p:nvSpPr>
          <p:cNvPr id="83" name="Google Shape;672;p48">
            <a:extLst>
              <a:ext uri="{FF2B5EF4-FFF2-40B4-BE49-F238E27FC236}">
                <a16:creationId xmlns:a16="http://schemas.microsoft.com/office/drawing/2014/main" id="{5DC0ABCB-B8F3-E02B-344B-EE16415DA011}"/>
              </a:ext>
            </a:extLst>
          </p:cNvPr>
          <p:cNvSpPr txBox="1">
            <a:spLocks/>
          </p:cNvSpPr>
          <p:nvPr/>
        </p:nvSpPr>
        <p:spPr>
          <a:xfrm>
            <a:off x="952561" y="4245392"/>
            <a:ext cx="3954225" cy="2807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lgn="l"/>
            <a:r>
              <a:rPr lang="en-US" sz="1200" b="1">
                <a:latin typeface="Arial"/>
              </a:rPr>
              <a:t>GlobalPooling2D</a:t>
            </a:r>
            <a:r>
              <a:rPr lang="en-US" sz="1150" b="1"/>
              <a:t>:  Applied post </a:t>
            </a:r>
            <a:r>
              <a:rPr lang="en-US" sz="1150" b="1" err="1"/>
              <a:t>InceptionNet</a:t>
            </a:r>
          </a:p>
          <a:p>
            <a:pPr marL="0" indent="0" algn="l"/>
            <a:endParaRPr lang="en-US" sz="1150" b="1"/>
          </a:p>
        </p:txBody>
      </p:sp>
      <p:cxnSp>
        <p:nvCxnSpPr>
          <p:cNvPr id="16" name="Curved Connector 15">
            <a:extLst>
              <a:ext uri="{FF2B5EF4-FFF2-40B4-BE49-F238E27FC236}">
                <a16:creationId xmlns:a16="http://schemas.microsoft.com/office/drawing/2014/main" id="{BC772ACC-A464-CADF-F249-28B25E2BD009}"/>
              </a:ext>
            </a:extLst>
          </p:cNvPr>
          <p:cNvCxnSpPr>
            <a:cxnSpLocks/>
          </p:cNvCxnSpPr>
          <p:nvPr/>
        </p:nvCxnSpPr>
        <p:spPr>
          <a:xfrm>
            <a:off x="4869408" y="3673424"/>
            <a:ext cx="525031" cy="0"/>
          </a:xfrm>
          <a:prstGeom prst="curvedConnector3">
            <a:avLst>
              <a:gd name="adj1" fmla="val 38042"/>
            </a:avLst>
          </a:prstGeom>
          <a:ln>
            <a:solidFill>
              <a:srgbClr val="CA737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a:extLst>
              <a:ext uri="{FF2B5EF4-FFF2-40B4-BE49-F238E27FC236}">
                <a16:creationId xmlns:a16="http://schemas.microsoft.com/office/drawing/2014/main" id="{DB4342E5-DE53-FEC2-69D5-44512A1098DC}"/>
              </a:ext>
            </a:extLst>
          </p:cNvPr>
          <p:cNvCxnSpPr>
            <a:cxnSpLocks/>
          </p:cNvCxnSpPr>
          <p:nvPr/>
        </p:nvCxnSpPr>
        <p:spPr>
          <a:xfrm flipV="1">
            <a:off x="4468135" y="4000299"/>
            <a:ext cx="886421" cy="8405"/>
          </a:xfrm>
          <a:prstGeom prst="curvedConnector3">
            <a:avLst>
              <a:gd name="adj1" fmla="val 38042"/>
            </a:avLst>
          </a:prstGeom>
          <a:ln>
            <a:solidFill>
              <a:srgbClr val="CA737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a:extLst>
              <a:ext uri="{FF2B5EF4-FFF2-40B4-BE49-F238E27FC236}">
                <a16:creationId xmlns:a16="http://schemas.microsoft.com/office/drawing/2014/main" id="{FDF69C70-9767-F9C0-0E27-0A3AEBB2DF82}"/>
              </a:ext>
            </a:extLst>
          </p:cNvPr>
          <p:cNvCxnSpPr>
            <a:cxnSpLocks/>
          </p:cNvCxnSpPr>
          <p:nvPr/>
        </p:nvCxnSpPr>
        <p:spPr>
          <a:xfrm>
            <a:off x="4226110" y="4314797"/>
            <a:ext cx="1016687" cy="4201"/>
          </a:xfrm>
          <a:prstGeom prst="curvedConnector3">
            <a:avLst>
              <a:gd name="adj1" fmla="val 38042"/>
            </a:avLst>
          </a:prstGeom>
          <a:ln>
            <a:solidFill>
              <a:srgbClr val="CA7372"/>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7713A9A-8203-C5AB-EB38-BA70F6EEE1BB}"/>
              </a:ext>
            </a:extLst>
          </p:cNvPr>
          <p:cNvSpPr txBox="1"/>
          <p:nvPr/>
        </p:nvSpPr>
        <p:spPr>
          <a:xfrm>
            <a:off x="5344512" y="353566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Dip in error observed</a:t>
            </a:r>
          </a:p>
        </p:txBody>
      </p:sp>
      <p:pic>
        <p:nvPicPr>
          <p:cNvPr id="6" name="Picture 6" descr="Diagram&#10;&#10;Description automatically generated">
            <a:extLst>
              <a:ext uri="{FF2B5EF4-FFF2-40B4-BE49-F238E27FC236}">
                <a16:creationId xmlns:a16="http://schemas.microsoft.com/office/drawing/2014/main" id="{5F0AD3CE-A435-F930-4328-C8B7A57AC8B5}"/>
              </a:ext>
            </a:extLst>
          </p:cNvPr>
          <p:cNvPicPr>
            <a:picLocks noChangeAspect="1"/>
          </p:cNvPicPr>
          <p:nvPr/>
        </p:nvPicPr>
        <p:blipFill>
          <a:blip r:embed="rId3"/>
          <a:stretch>
            <a:fillRect/>
          </a:stretch>
        </p:blipFill>
        <p:spPr>
          <a:xfrm>
            <a:off x="1490509" y="1310540"/>
            <a:ext cx="4061337" cy="2056925"/>
          </a:xfrm>
          <a:prstGeom prst="rect">
            <a:avLst/>
          </a:prstGeom>
        </p:spPr>
      </p:pic>
      <p:cxnSp>
        <p:nvCxnSpPr>
          <p:cNvPr id="10" name="Google Shape;711;p49">
            <a:extLst>
              <a:ext uri="{FF2B5EF4-FFF2-40B4-BE49-F238E27FC236}">
                <a16:creationId xmlns:a16="http://schemas.microsoft.com/office/drawing/2014/main" id="{9ADC2828-6A7C-84A4-8030-2C0D5A728D63}"/>
              </a:ext>
            </a:extLst>
          </p:cNvPr>
          <p:cNvCxnSpPr/>
          <p:nvPr/>
        </p:nvCxnSpPr>
        <p:spPr>
          <a:xfrm flipV="1">
            <a:off x="588670" y="37491"/>
            <a:ext cx="7419592" cy="9216"/>
          </a:xfrm>
          <a:prstGeom prst="straightConnector1">
            <a:avLst/>
          </a:prstGeom>
          <a:noFill/>
          <a:ln w="9525" cap="flat" cmpd="sng">
            <a:solidFill>
              <a:schemeClr val="accent3"/>
            </a:solidFill>
            <a:prstDash val="solid"/>
            <a:round/>
            <a:headEnd type="none" w="med" len="med"/>
            <a:tailEnd type="none" w="med" len="med"/>
          </a:ln>
        </p:spPr>
      </p:cxnSp>
      <p:sp>
        <p:nvSpPr>
          <p:cNvPr id="2" name="TextBox 1">
            <a:extLst>
              <a:ext uri="{FF2B5EF4-FFF2-40B4-BE49-F238E27FC236}">
                <a16:creationId xmlns:a16="http://schemas.microsoft.com/office/drawing/2014/main" id="{59313ADA-7832-2C51-86E8-8D72C357F7F7}"/>
              </a:ext>
            </a:extLst>
          </p:cNvPr>
          <p:cNvSpPr txBox="1"/>
          <p:nvPr/>
        </p:nvSpPr>
        <p:spPr>
          <a:xfrm>
            <a:off x="945668" y="4525163"/>
            <a:ext cx="34033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Learning Rate: </a:t>
            </a:r>
            <a:r>
              <a:rPr lang="en-US" sz="1200"/>
              <a:t>0.001</a:t>
            </a:r>
          </a:p>
        </p:txBody>
      </p:sp>
      <p:cxnSp>
        <p:nvCxnSpPr>
          <p:cNvPr id="33" name="Curved Connector 90">
            <a:extLst>
              <a:ext uri="{FF2B5EF4-FFF2-40B4-BE49-F238E27FC236}">
                <a16:creationId xmlns:a16="http://schemas.microsoft.com/office/drawing/2014/main" id="{944C3DEF-1AC0-2B34-E6A9-AC255F9D3FF7}"/>
              </a:ext>
            </a:extLst>
          </p:cNvPr>
          <p:cNvCxnSpPr>
            <a:cxnSpLocks/>
          </p:cNvCxnSpPr>
          <p:nvPr/>
        </p:nvCxnSpPr>
        <p:spPr>
          <a:xfrm flipV="1">
            <a:off x="2545228" y="4663577"/>
            <a:ext cx="2550492" cy="1"/>
          </a:xfrm>
          <a:prstGeom prst="curvedConnector3">
            <a:avLst>
              <a:gd name="adj1" fmla="val 38042"/>
            </a:avLst>
          </a:prstGeom>
          <a:ln>
            <a:solidFill>
              <a:srgbClr val="CA7372"/>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BEB432B-5B23-F7F4-C7D2-7C1573BD3201}"/>
              </a:ext>
            </a:extLst>
          </p:cNvPr>
          <p:cNvSpPr txBox="1"/>
          <p:nvPr/>
        </p:nvSpPr>
        <p:spPr>
          <a:xfrm>
            <a:off x="5095595" y="4528297"/>
            <a:ext cx="22557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Took a long time to train </a:t>
            </a:r>
          </a:p>
        </p:txBody>
      </p:sp>
      <p:sp>
        <p:nvSpPr>
          <p:cNvPr id="35" name="TextBox 34">
            <a:extLst>
              <a:ext uri="{FF2B5EF4-FFF2-40B4-BE49-F238E27FC236}">
                <a16:creationId xmlns:a16="http://schemas.microsoft.com/office/drawing/2014/main" id="{FE8F87AF-07A6-9039-457F-E8EA00B26C09}"/>
              </a:ext>
            </a:extLst>
          </p:cNvPr>
          <p:cNvSpPr txBox="1"/>
          <p:nvPr/>
        </p:nvSpPr>
        <p:spPr>
          <a:xfrm>
            <a:off x="5200649" y="418371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Small difference noted on error</a:t>
            </a:r>
          </a:p>
        </p:txBody>
      </p:sp>
      <p:sp>
        <p:nvSpPr>
          <p:cNvPr id="36" name="TextBox 35">
            <a:extLst>
              <a:ext uri="{FF2B5EF4-FFF2-40B4-BE49-F238E27FC236}">
                <a16:creationId xmlns:a16="http://schemas.microsoft.com/office/drawing/2014/main" id="{0F352454-CC7F-B45C-6950-3804F04ECFF5}"/>
              </a:ext>
            </a:extLst>
          </p:cNvPr>
          <p:cNvSpPr txBox="1"/>
          <p:nvPr/>
        </p:nvSpPr>
        <p:spPr>
          <a:xfrm>
            <a:off x="5272086" y="386014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Small difference in error rate</a:t>
            </a:r>
          </a:p>
        </p:txBody>
      </p:sp>
      <p:sp>
        <p:nvSpPr>
          <p:cNvPr id="7" name="TextBox 6">
            <a:extLst>
              <a:ext uri="{FF2B5EF4-FFF2-40B4-BE49-F238E27FC236}">
                <a16:creationId xmlns:a16="http://schemas.microsoft.com/office/drawing/2014/main" id="{4AC1342C-6079-CEF1-C66B-4708999BFF31}"/>
              </a:ext>
            </a:extLst>
          </p:cNvPr>
          <p:cNvSpPr txBox="1"/>
          <p:nvPr/>
        </p:nvSpPr>
        <p:spPr>
          <a:xfrm>
            <a:off x="574021" y="4856069"/>
            <a:ext cx="842037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100" err="1">
                <a:solidFill>
                  <a:srgbClr val="191919"/>
                </a:solidFill>
                <a:latin typeface="Raleway Medium"/>
              </a:rPr>
              <a:t>Kaggle</a:t>
            </a:r>
            <a:r>
              <a:rPr lang="es-ES" sz="1100">
                <a:solidFill>
                  <a:srgbClr val="191919"/>
                </a:solidFill>
                <a:latin typeface="Raleway Medium"/>
              </a:rPr>
              <a:t> Scores </a:t>
            </a:r>
            <a:r>
              <a:rPr lang="es-ES" sz="1100" err="1">
                <a:solidFill>
                  <a:srgbClr val="191919"/>
                </a:solidFill>
                <a:latin typeface="Raleway Medium"/>
              </a:rPr>
              <a:t>for</a:t>
            </a:r>
            <a:r>
              <a:rPr lang="es-ES" sz="1100">
                <a:solidFill>
                  <a:srgbClr val="191919"/>
                </a:solidFill>
                <a:latin typeface="Raleway Medium"/>
              </a:rPr>
              <a:t> </a:t>
            </a:r>
            <a:r>
              <a:rPr lang="es-ES" sz="1100" err="1">
                <a:solidFill>
                  <a:srgbClr val="191919"/>
                </a:solidFill>
                <a:latin typeface="Raleway Medium"/>
              </a:rPr>
              <a:t>the</a:t>
            </a:r>
            <a:r>
              <a:rPr lang="es-ES" sz="1100">
                <a:solidFill>
                  <a:srgbClr val="191919"/>
                </a:solidFill>
                <a:latin typeface="Raleway Medium"/>
              </a:rPr>
              <a:t> </a:t>
            </a:r>
            <a:r>
              <a:rPr lang="es-ES" sz="1100" err="1">
                <a:solidFill>
                  <a:srgbClr val="191919"/>
                </a:solidFill>
                <a:latin typeface="Raleway Medium"/>
              </a:rPr>
              <a:t>Hyper-Parameter</a:t>
            </a:r>
            <a:r>
              <a:rPr lang="es-ES" sz="1100">
                <a:solidFill>
                  <a:srgbClr val="191919"/>
                </a:solidFill>
                <a:latin typeface="Raleway Medium"/>
              </a:rPr>
              <a:t> </a:t>
            </a:r>
            <a:r>
              <a:rPr lang="es-ES" sz="1100" err="1">
                <a:solidFill>
                  <a:srgbClr val="191919"/>
                </a:solidFill>
                <a:latin typeface="Raleway Medium"/>
              </a:rPr>
              <a:t>tuned</a:t>
            </a:r>
            <a:r>
              <a:rPr lang="es-ES" sz="1100">
                <a:solidFill>
                  <a:srgbClr val="191919"/>
                </a:solidFill>
                <a:latin typeface="Raleway Medium"/>
              </a:rPr>
              <a:t> </a:t>
            </a:r>
            <a:r>
              <a:rPr lang="es-ES" sz="1100" err="1">
                <a:solidFill>
                  <a:srgbClr val="191919"/>
                </a:solidFill>
                <a:latin typeface="Raleway Medium"/>
              </a:rPr>
              <a:t>model</a:t>
            </a:r>
            <a:r>
              <a:rPr lang="es-ES" sz="1100">
                <a:solidFill>
                  <a:srgbClr val="191919"/>
                </a:solidFill>
                <a:latin typeface="Raleway Medium"/>
              </a:rPr>
              <a:t> </a:t>
            </a:r>
            <a:r>
              <a:rPr lang="es-ES" sz="1100" err="1">
                <a:solidFill>
                  <a:srgbClr val="191919"/>
                </a:solidFill>
                <a:latin typeface="Raleway Medium"/>
              </a:rPr>
              <a:t>shown</a:t>
            </a:r>
            <a:r>
              <a:rPr lang="es-ES" sz="1100">
                <a:solidFill>
                  <a:srgbClr val="191919"/>
                </a:solidFill>
                <a:latin typeface="Raleway Medium"/>
              </a:rPr>
              <a:t> </a:t>
            </a:r>
            <a:r>
              <a:rPr lang="es-ES" sz="1100" err="1">
                <a:solidFill>
                  <a:srgbClr val="191919"/>
                </a:solidFill>
                <a:latin typeface="Raleway Medium"/>
              </a:rPr>
              <a:t>above</a:t>
            </a:r>
            <a:r>
              <a:rPr lang="es-ES" sz="1100">
                <a:solidFill>
                  <a:srgbClr val="191919"/>
                </a:solidFill>
                <a:latin typeface="Raleway Medium"/>
              </a:rPr>
              <a:t>:</a:t>
            </a:r>
            <a:r>
              <a:rPr lang="en-US" sz="1100">
                <a:latin typeface="Raleway Medium"/>
              </a:rPr>
              <a:t>​   </a:t>
            </a:r>
            <a:r>
              <a:rPr lang="en-US" sz="1100" u="sng">
                <a:latin typeface="Raleway Medium"/>
              </a:rPr>
              <a:t>Public Score</a:t>
            </a:r>
            <a:r>
              <a:rPr lang="en-US" sz="1100">
                <a:latin typeface="Raleway Medium"/>
              </a:rPr>
              <a:t>: 0.0701  </a:t>
            </a:r>
            <a:r>
              <a:rPr lang="en-US" sz="1100" u="sng">
                <a:latin typeface="Raleway Medium"/>
              </a:rPr>
              <a:t>Private Score</a:t>
            </a:r>
            <a:r>
              <a:rPr lang="en-US" sz="1100">
                <a:latin typeface="Raleway Medium"/>
              </a:rPr>
              <a:t>: 0.0720</a:t>
            </a:r>
          </a:p>
        </p:txBody>
      </p:sp>
    </p:spTree>
    <p:extLst>
      <p:ext uri="{BB962C8B-B14F-4D97-AF65-F5344CB8AC3E}">
        <p14:creationId xmlns:p14="http://schemas.microsoft.com/office/powerpoint/2010/main" val="1780531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6"/>
          <p:cNvSpPr txBox="1">
            <a:spLocks noGrp="1"/>
          </p:cNvSpPr>
          <p:nvPr>
            <p:ph type="title"/>
          </p:nvPr>
        </p:nvSpPr>
        <p:spPr>
          <a:xfrm>
            <a:off x="1681460" y="206551"/>
            <a:ext cx="5729156" cy="5351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CA1817"/>
                </a:solidFill>
              </a:rPr>
              <a:t>Supervised/Rule-Base Learning</a:t>
            </a:r>
            <a:endParaRPr>
              <a:solidFill>
                <a:srgbClr val="CA1817"/>
              </a:solidFill>
            </a:endParaRPr>
          </a:p>
        </p:txBody>
      </p:sp>
      <p:grpSp>
        <p:nvGrpSpPr>
          <p:cNvPr id="523" name="Google Shape;523;p46"/>
          <p:cNvGrpSpPr/>
          <p:nvPr/>
        </p:nvGrpSpPr>
        <p:grpSpPr>
          <a:xfrm>
            <a:off x="700934" y="669470"/>
            <a:ext cx="7813504" cy="4474030"/>
            <a:chOff x="744933" y="840932"/>
            <a:chExt cx="7813504" cy="3882143"/>
          </a:xfrm>
        </p:grpSpPr>
        <p:cxnSp>
          <p:nvCxnSpPr>
            <p:cNvPr id="524" name="Google Shape;524;p46"/>
            <p:cNvCxnSpPr>
              <a:cxnSpLocks/>
            </p:cNvCxnSpPr>
            <p:nvPr/>
          </p:nvCxnSpPr>
          <p:spPr>
            <a:xfrm flipH="1">
              <a:off x="8558436" y="840932"/>
              <a:ext cx="1" cy="3882143"/>
            </a:xfrm>
            <a:prstGeom prst="straightConnector1">
              <a:avLst/>
            </a:prstGeom>
            <a:noFill/>
            <a:ln w="9525" cap="flat" cmpd="sng">
              <a:solidFill>
                <a:schemeClr val="accent3"/>
              </a:solidFill>
              <a:prstDash val="solid"/>
              <a:round/>
              <a:headEnd type="none" w="med" len="med"/>
              <a:tailEnd type="none" w="med" len="med"/>
            </a:ln>
          </p:spPr>
        </p:cxnSp>
        <p:cxnSp>
          <p:nvCxnSpPr>
            <p:cNvPr id="525" name="Google Shape;525;p46"/>
            <p:cNvCxnSpPr/>
            <p:nvPr/>
          </p:nvCxnSpPr>
          <p:spPr>
            <a:xfrm>
              <a:off x="1410662" y="4021546"/>
              <a:ext cx="6338700" cy="0"/>
            </a:xfrm>
            <a:prstGeom prst="straightConnector1">
              <a:avLst/>
            </a:prstGeom>
            <a:noFill/>
            <a:ln w="9525" cap="flat" cmpd="sng">
              <a:solidFill>
                <a:schemeClr val="accent3"/>
              </a:solidFill>
              <a:prstDash val="solid"/>
              <a:round/>
              <a:headEnd type="none" w="med" len="med"/>
              <a:tailEnd type="none" w="med" len="med"/>
            </a:ln>
          </p:spPr>
        </p:cxnSp>
        <p:cxnSp>
          <p:nvCxnSpPr>
            <p:cNvPr id="526" name="Google Shape;526;p46"/>
            <p:cNvCxnSpPr/>
            <p:nvPr/>
          </p:nvCxnSpPr>
          <p:spPr>
            <a:xfrm>
              <a:off x="1590008" y="982182"/>
              <a:ext cx="6341700" cy="0"/>
            </a:xfrm>
            <a:prstGeom prst="straightConnector1">
              <a:avLst/>
            </a:prstGeom>
            <a:noFill/>
            <a:ln w="9525" cap="flat" cmpd="sng">
              <a:solidFill>
                <a:schemeClr val="accent3"/>
              </a:solidFill>
              <a:prstDash val="solid"/>
              <a:round/>
              <a:headEnd type="none" w="med" len="med"/>
              <a:tailEnd type="none" w="med" len="med"/>
            </a:ln>
          </p:spPr>
        </p:cxnSp>
        <p:cxnSp>
          <p:nvCxnSpPr>
            <p:cNvPr id="527" name="Google Shape;527;p46"/>
            <p:cNvCxnSpPr>
              <a:cxnSpLocks/>
            </p:cNvCxnSpPr>
            <p:nvPr/>
          </p:nvCxnSpPr>
          <p:spPr>
            <a:xfrm>
              <a:off x="878742" y="3819574"/>
              <a:ext cx="7256064" cy="0"/>
            </a:xfrm>
            <a:prstGeom prst="straightConnector1">
              <a:avLst/>
            </a:prstGeom>
            <a:noFill/>
            <a:ln w="9525" cap="flat" cmpd="sng">
              <a:solidFill>
                <a:schemeClr val="accent3"/>
              </a:solidFill>
              <a:prstDash val="solid"/>
              <a:round/>
              <a:headEnd type="none" w="med" len="med"/>
              <a:tailEnd type="none" w="med" len="med"/>
            </a:ln>
          </p:spPr>
        </p:cxnSp>
        <p:cxnSp>
          <p:nvCxnSpPr>
            <p:cNvPr id="528" name="Google Shape;528;p46"/>
            <p:cNvCxnSpPr>
              <a:cxnSpLocks/>
            </p:cNvCxnSpPr>
            <p:nvPr/>
          </p:nvCxnSpPr>
          <p:spPr>
            <a:xfrm flipH="1">
              <a:off x="744933" y="848106"/>
              <a:ext cx="347" cy="3874969"/>
            </a:xfrm>
            <a:prstGeom prst="straightConnector1">
              <a:avLst/>
            </a:prstGeom>
            <a:noFill/>
            <a:ln w="9525" cap="flat" cmpd="sng">
              <a:solidFill>
                <a:schemeClr val="accent3"/>
              </a:solidFill>
              <a:prstDash val="solid"/>
              <a:round/>
              <a:headEnd type="none" w="med" len="med"/>
              <a:tailEnd type="none" w="med" len="med"/>
            </a:ln>
          </p:spPr>
        </p:cxnSp>
        <p:cxnSp>
          <p:nvCxnSpPr>
            <p:cNvPr id="529" name="Google Shape;529;p46"/>
            <p:cNvCxnSpPr>
              <a:cxnSpLocks/>
            </p:cNvCxnSpPr>
            <p:nvPr/>
          </p:nvCxnSpPr>
          <p:spPr>
            <a:xfrm>
              <a:off x="8374184" y="1043858"/>
              <a:ext cx="0" cy="2775716"/>
            </a:xfrm>
            <a:prstGeom prst="straightConnector1">
              <a:avLst/>
            </a:prstGeom>
            <a:noFill/>
            <a:ln w="9525" cap="flat" cmpd="sng">
              <a:solidFill>
                <a:schemeClr val="accent3"/>
              </a:solidFill>
              <a:prstDash val="solid"/>
              <a:round/>
              <a:headEnd type="none" w="med" len="med"/>
              <a:tailEnd type="none" w="med" len="med"/>
            </a:ln>
          </p:spPr>
        </p:cxnSp>
        <p:cxnSp>
          <p:nvCxnSpPr>
            <p:cNvPr id="530" name="Google Shape;530;p46"/>
            <p:cNvCxnSpPr>
              <a:cxnSpLocks/>
            </p:cNvCxnSpPr>
            <p:nvPr/>
          </p:nvCxnSpPr>
          <p:spPr>
            <a:xfrm>
              <a:off x="878742" y="3679054"/>
              <a:ext cx="7488707" cy="0"/>
            </a:xfrm>
            <a:prstGeom prst="straightConnector1">
              <a:avLst/>
            </a:prstGeom>
            <a:noFill/>
            <a:ln w="9525" cap="flat" cmpd="sng">
              <a:solidFill>
                <a:schemeClr val="accent3"/>
              </a:solidFill>
              <a:prstDash val="solid"/>
              <a:round/>
              <a:headEnd type="none" w="med" len="med"/>
              <a:tailEnd type="none" w="med" len="med"/>
            </a:ln>
          </p:spPr>
        </p:cxnSp>
      </p:grpSp>
      <p:sp>
        <p:nvSpPr>
          <p:cNvPr id="550" name="Google Shape;550;p46"/>
          <p:cNvSpPr/>
          <p:nvPr/>
        </p:nvSpPr>
        <p:spPr>
          <a:xfrm>
            <a:off x="6328282" y="2331429"/>
            <a:ext cx="20027" cy="52921"/>
          </a:xfrm>
          <a:custGeom>
            <a:avLst/>
            <a:gdLst/>
            <a:ahLst/>
            <a:cxnLst/>
            <a:rect l="l" t="t" r="r" b="b"/>
            <a:pathLst>
              <a:path w="193" h="510" extrusionOk="0">
                <a:moveTo>
                  <a:pt x="193" y="1"/>
                </a:moveTo>
                <a:lnTo>
                  <a:pt x="159" y="91"/>
                </a:lnTo>
                <a:lnTo>
                  <a:pt x="91" y="261"/>
                </a:lnTo>
                <a:lnTo>
                  <a:pt x="61" y="359"/>
                </a:lnTo>
                <a:lnTo>
                  <a:pt x="69" y="340"/>
                </a:lnTo>
                <a:lnTo>
                  <a:pt x="103" y="249"/>
                </a:lnTo>
                <a:lnTo>
                  <a:pt x="193" y="1"/>
                </a:lnTo>
                <a:close/>
                <a:moveTo>
                  <a:pt x="61" y="359"/>
                </a:moveTo>
                <a:lnTo>
                  <a:pt x="42" y="408"/>
                </a:lnTo>
                <a:lnTo>
                  <a:pt x="46" y="408"/>
                </a:lnTo>
                <a:lnTo>
                  <a:pt x="61" y="359"/>
                </a:lnTo>
                <a:close/>
                <a:moveTo>
                  <a:pt x="35" y="408"/>
                </a:moveTo>
                <a:lnTo>
                  <a:pt x="1" y="509"/>
                </a:lnTo>
                <a:lnTo>
                  <a:pt x="42" y="408"/>
                </a:lnTo>
                <a:close/>
              </a:path>
            </a:pathLst>
          </a:custGeom>
          <a:solidFill>
            <a:srgbClr val="C24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6349450" y="2297393"/>
            <a:ext cx="11829" cy="29470"/>
          </a:xfrm>
          <a:custGeom>
            <a:avLst/>
            <a:gdLst/>
            <a:ahLst/>
            <a:cxnLst/>
            <a:rect l="l" t="t" r="r" b="b"/>
            <a:pathLst>
              <a:path w="114" h="284" extrusionOk="0">
                <a:moveTo>
                  <a:pt x="113" y="1"/>
                </a:moveTo>
                <a:lnTo>
                  <a:pt x="111" y="11"/>
                </a:lnTo>
                <a:lnTo>
                  <a:pt x="111" y="11"/>
                </a:lnTo>
                <a:cubicBezTo>
                  <a:pt x="112" y="8"/>
                  <a:pt x="113" y="4"/>
                  <a:pt x="113" y="1"/>
                </a:cubicBezTo>
                <a:close/>
                <a:moveTo>
                  <a:pt x="111" y="11"/>
                </a:moveTo>
                <a:lnTo>
                  <a:pt x="111" y="11"/>
                </a:lnTo>
                <a:cubicBezTo>
                  <a:pt x="108" y="18"/>
                  <a:pt x="102" y="23"/>
                  <a:pt x="102" y="23"/>
                </a:cubicBezTo>
                <a:lnTo>
                  <a:pt x="91" y="69"/>
                </a:lnTo>
                <a:lnTo>
                  <a:pt x="79" y="99"/>
                </a:lnTo>
                <a:lnTo>
                  <a:pt x="102" y="46"/>
                </a:lnTo>
                <a:lnTo>
                  <a:pt x="111" y="11"/>
                </a:lnTo>
                <a:close/>
                <a:moveTo>
                  <a:pt x="79" y="99"/>
                </a:moveTo>
                <a:lnTo>
                  <a:pt x="0" y="283"/>
                </a:lnTo>
                <a:lnTo>
                  <a:pt x="23" y="249"/>
                </a:lnTo>
                <a:lnTo>
                  <a:pt x="79" y="99"/>
                </a:lnTo>
                <a:close/>
              </a:path>
            </a:pathLst>
          </a:custGeom>
          <a:solidFill>
            <a:srgbClr val="C24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6315414" y="2399500"/>
            <a:ext cx="7160" cy="20027"/>
          </a:xfrm>
          <a:custGeom>
            <a:avLst/>
            <a:gdLst/>
            <a:ahLst/>
            <a:cxnLst/>
            <a:rect l="l" t="t" r="r" b="b"/>
            <a:pathLst>
              <a:path w="69" h="193" extrusionOk="0">
                <a:moveTo>
                  <a:pt x="68" y="0"/>
                </a:moveTo>
                <a:lnTo>
                  <a:pt x="0" y="193"/>
                </a:lnTo>
                <a:lnTo>
                  <a:pt x="0" y="193"/>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20;p46">
            <a:extLst>
              <a:ext uri="{FF2B5EF4-FFF2-40B4-BE49-F238E27FC236}">
                <a16:creationId xmlns:a16="http://schemas.microsoft.com/office/drawing/2014/main" id="{1674B19A-05D4-E89D-D328-3F10394271DD}"/>
              </a:ext>
            </a:extLst>
          </p:cNvPr>
          <p:cNvSpPr txBox="1">
            <a:spLocks/>
          </p:cNvSpPr>
          <p:nvPr/>
        </p:nvSpPr>
        <p:spPr>
          <a:xfrm>
            <a:off x="3526058" y="4019693"/>
            <a:ext cx="2365165" cy="67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None/>
              <a:defRPr sz="16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endParaRPr lang="en-US"/>
          </a:p>
        </p:txBody>
      </p:sp>
      <p:sp>
        <p:nvSpPr>
          <p:cNvPr id="97" name="Google Shape;607;p47">
            <a:extLst>
              <a:ext uri="{FF2B5EF4-FFF2-40B4-BE49-F238E27FC236}">
                <a16:creationId xmlns:a16="http://schemas.microsoft.com/office/drawing/2014/main" id="{C153AD47-B72C-C88F-F98B-D64D8B595072}"/>
              </a:ext>
            </a:extLst>
          </p:cNvPr>
          <p:cNvSpPr txBox="1">
            <a:spLocks/>
          </p:cNvSpPr>
          <p:nvPr/>
        </p:nvSpPr>
        <p:spPr>
          <a:xfrm rot="-5400000">
            <a:off x="-1783119" y="2089683"/>
            <a:ext cx="4550400" cy="298870"/>
          </a:xfrm>
          <a:prstGeom prst="rect">
            <a:avLst/>
          </a:prstGeom>
          <a:noFill/>
          <a:ln>
            <a:noFill/>
          </a:ln>
          <a:effectLst>
            <a:outerShdw dist="952500" dir="5400000" algn="bl" rotWithShape="0">
              <a:schemeClr val="accent2">
                <a:alpha val="5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Oswald"/>
              <a:buNone/>
              <a:defRPr sz="93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r>
              <a:rPr lang="en-US" sz="1600"/>
              <a:t>OBJECT DETECTION</a:t>
            </a:r>
          </a:p>
        </p:txBody>
      </p:sp>
      <p:sp>
        <p:nvSpPr>
          <p:cNvPr id="2" name="Rectangle 1">
            <a:extLst>
              <a:ext uri="{FF2B5EF4-FFF2-40B4-BE49-F238E27FC236}">
                <a16:creationId xmlns:a16="http://schemas.microsoft.com/office/drawing/2014/main" id="{EB6E8C0E-2627-72B9-31D5-A97609456BEE}"/>
              </a:ext>
            </a:extLst>
          </p:cNvPr>
          <p:cNvSpPr/>
          <p:nvPr/>
        </p:nvSpPr>
        <p:spPr>
          <a:xfrm>
            <a:off x="1821579" y="1247967"/>
            <a:ext cx="5527221" cy="64354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7" name="Google Shape;552;p46">
            <a:extLst>
              <a:ext uri="{FF2B5EF4-FFF2-40B4-BE49-F238E27FC236}">
                <a16:creationId xmlns:a16="http://schemas.microsoft.com/office/drawing/2014/main" id="{08F118FB-EC06-9D00-685C-F6B9ECCB193E}"/>
              </a:ext>
            </a:extLst>
          </p:cNvPr>
          <p:cNvSpPr/>
          <p:nvPr/>
        </p:nvSpPr>
        <p:spPr>
          <a:xfrm>
            <a:off x="6163145" y="1765657"/>
            <a:ext cx="7160" cy="20027"/>
          </a:xfrm>
          <a:custGeom>
            <a:avLst/>
            <a:gdLst/>
            <a:ahLst/>
            <a:cxnLst/>
            <a:rect l="l" t="t" r="r" b="b"/>
            <a:pathLst>
              <a:path w="69" h="193" extrusionOk="0">
                <a:moveTo>
                  <a:pt x="68" y="0"/>
                </a:moveTo>
                <a:lnTo>
                  <a:pt x="0" y="193"/>
                </a:lnTo>
                <a:lnTo>
                  <a:pt x="0" y="193"/>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roup 27">
            <a:extLst>
              <a:ext uri="{FF2B5EF4-FFF2-40B4-BE49-F238E27FC236}">
                <a16:creationId xmlns:a16="http://schemas.microsoft.com/office/drawing/2014/main" id="{209AFBEC-0D80-7B20-75C0-A4B235DB12FC}"/>
              </a:ext>
            </a:extLst>
          </p:cNvPr>
          <p:cNvGrpSpPr/>
          <p:nvPr/>
        </p:nvGrpSpPr>
        <p:grpSpPr>
          <a:xfrm>
            <a:off x="952885" y="1761501"/>
            <a:ext cx="1169773" cy="677047"/>
            <a:chOff x="1005016" y="1894703"/>
            <a:chExt cx="1169773" cy="677047"/>
          </a:xfrm>
        </p:grpSpPr>
        <p:sp>
          <p:nvSpPr>
            <p:cNvPr id="29" name="Rectangle 28">
              <a:extLst>
                <a:ext uri="{FF2B5EF4-FFF2-40B4-BE49-F238E27FC236}">
                  <a16:creationId xmlns:a16="http://schemas.microsoft.com/office/drawing/2014/main" id="{48CA64A2-A352-DAA5-78D2-C7C988CBB589}"/>
                </a:ext>
              </a:extLst>
            </p:cNvPr>
            <p:cNvSpPr/>
            <p:nvPr/>
          </p:nvSpPr>
          <p:spPr>
            <a:xfrm>
              <a:off x="1005016" y="1894703"/>
              <a:ext cx="1169773" cy="6770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0" name="Rectangle 29">
              <a:extLst>
                <a:ext uri="{FF2B5EF4-FFF2-40B4-BE49-F238E27FC236}">
                  <a16:creationId xmlns:a16="http://schemas.microsoft.com/office/drawing/2014/main" id="{45B4A029-A05D-8763-D9EC-6015C77A573F}"/>
                </a:ext>
              </a:extLst>
            </p:cNvPr>
            <p:cNvSpPr/>
            <p:nvPr/>
          </p:nvSpPr>
          <p:spPr>
            <a:xfrm>
              <a:off x="1079157" y="1962304"/>
              <a:ext cx="1037967" cy="53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1" name="TextBox 30">
              <a:extLst>
                <a:ext uri="{FF2B5EF4-FFF2-40B4-BE49-F238E27FC236}">
                  <a16:creationId xmlns:a16="http://schemas.microsoft.com/office/drawing/2014/main" id="{80D71479-70AB-49E6-EBF3-A036E548802E}"/>
                </a:ext>
              </a:extLst>
            </p:cNvPr>
            <p:cNvSpPr txBox="1"/>
            <p:nvPr/>
          </p:nvSpPr>
          <p:spPr>
            <a:xfrm>
              <a:off x="1272109" y="2072861"/>
              <a:ext cx="691165" cy="307777"/>
            </a:xfrm>
            <a:prstGeom prst="rect">
              <a:avLst/>
            </a:prstGeom>
            <a:noFill/>
            <a:ln>
              <a:noFill/>
            </a:ln>
          </p:spPr>
          <p:txBody>
            <a:bodyPr wrap="square" rtlCol="0">
              <a:spAutoFit/>
            </a:bodyPr>
            <a:lstStyle/>
            <a:p>
              <a:r>
                <a:rPr lang="en-MX" b="1">
                  <a:solidFill>
                    <a:schemeClr val="tx1"/>
                  </a:solidFill>
                  <a:latin typeface="Oswald"/>
                  <a:sym typeface="Oswald"/>
                </a:rPr>
                <a:t>INPUT</a:t>
              </a:r>
            </a:p>
          </p:txBody>
        </p:sp>
      </p:grpSp>
      <p:grpSp>
        <p:nvGrpSpPr>
          <p:cNvPr id="32" name="Group 31">
            <a:extLst>
              <a:ext uri="{FF2B5EF4-FFF2-40B4-BE49-F238E27FC236}">
                <a16:creationId xmlns:a16="http://schemas.microsoft.com/office/drawing/2014/main" id="{4241D533-DF3C-C244-F5FC-0F2286752766}"/>
              </a:ext>
            </a:extLst>
          </p:cNvPr>
          <p:cNvGrpSpPr/>
          <p:nvPr/>
        </p:nvGrpSpPr>
        <p:grpSpPr>
          <a:xfrm>
            <a:off x="2533708" y="1759715"/>
            <a:ext cx="1267369" cy="677047"/>
            <a:chOff x="1005016" y="1894703"/>
            <a:chExt cx="1267369" cy="677047"/>
          </a:xfrm>
        </p:grpSpPr>
        <p:sp>
          <p:nvSpPr>
            <p:cNvPr id="33" name="Rectangle 32">
              <a:extLst>
                <a:ext uri="{FF2B5EF4-FFF2-40B4-BE49-F238E27FC236}">
                  <a16:creationId xmlns:a16="http://schemas.microsoft.com/office/drawing/2014/main" id="{D2BC89D7-AB0C-6F42-6638-09AB3DAE1E0E}"/>
                </a:ext>
              </a:extLst>
            </p:cNvPr>
            <p:cNvSpPr/>
            <p:nvPr/>
          </p:nvSpPr>
          <p:spPr>
            <a:xfrm>
              <a:off x="1005016" y="1894703"/>
              <a:ext cx="1169773" cy="6770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4" name="Rectangle 33">
              <a:extLst>
                <a:ext uri="{FF2B5EF4-FFF2-40B4-BE49-F238E27FC236}">
                  <a16:creationId xmlns:a16="http://schemas.microsoft.com/office/drawing/2014/main" id="{0B56FD39-5180-6B2B-6E20-4B81E7DF19DF}"/>
                </a:ext>
              </a:extLst>
            </p:cNvPr>
            <p:cNvSpPr/>
            <p:nvPr/>
          </p:nvSpPr>
          <p:spPr>
            <a:xfrm>
              <a:off x="1079157" y="1962304"/>
              <a:ext cx="1037967" cy="53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5" name="TextBox 34">
              <a:extLst>
                <a:ext uri="{FF2B5EF4-FFF2-40B4-BE49-F238E27FC236}">
                  <a16:creationId xmlns:a16="http://schemas.microsoft.com/office/drawing/2014/main" id="{F50999F1-A2C5-77F8-ECCF-DEDB23E8826C}"/>
                </a:ext>
              </a:extLst>
            </p:cNvPr>
            <p:cNvSpPr txBox="1"/>
            <p:nvPr/>
          </p:nvSpPr>
          <p:spPr>
            <a:xfrm>
              <a:off x="1103584" y="2008939"/>
              <a:ext cx="1168801" cy="523220"/>
            </a:xfrm>
            <a:prstGeom prst="rect">
              <a:avLst/>
            </a:prstGeom>
            <a:noFill/>
            <a:ln>
              <a:noFill/>
            </a:ln>
          </p:spPr>
          <p:txBody>
            <a:bodyPr wrap="square" rtlCol="0">
              <a:spAutoFit/>
            </a:bodyPr>
            <a:lstStyle/>
            <a:p>
              <a:r>
                <a:rPr lang="en-MX" b="1">
                  <a:solidFill>
                    <a:schemeClr val="tx1"/>
                  </a:solidFill>
                  <a:latin typeface="Oswald"/>
                  <a:sym typeface="Oswald"/>
                </a:rPr>
                <a:t>OBJECT DETECTION</a:t>
              </a:r>
            </a:p>
          </p:txBody>
        </p:sp>
      </p:grpSp>
      <p:cxnSp>
        <p:nvCxnSpPr>
          <p:cNvPr id="36" name="Straight Arrow Connector 35">
            <a:extLst>
              <a:ext uri="{FF2B5EF4-FFF2-40B4-BE49-F238E27FC236}">
                <a16:creationId xmlns:a16="http://schemas.microsoft.com/office/drawing/2014/main" id="{6EC13FDA-EE65-27DE-A461-9FF65D445DAC}"/>
              </a:ext>
            </a:extLst>
          </p:cNvPr>
          <p:cNvCxnSpPr/>
          <p:nvPr/>
        </p:nvCxnSpPr>
        <p:spPr>
          <a:xfrm>
            <a:off x="2122658" y="2100024"/>
            <a:ext cx="411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766D3E6-B902-186D-D022-79DAE4AD0CD5}"/>
              </a:ext>
            </a:extLst>
          </p:cNvPr>
          <p:cNvCxnSpPr>
            <a:cxnSpLocks/>
          </p:cNvCxnSpPr>
          <p:nvPr/>
        </p:nvCxnSpPr>
        <p:spPr>
          <a:xfrm>
            <a:off x="3801077" y="1808265"/>
            <a:ext cx="9649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0EFBE5B-9C50-00BB-0575-75F92F5959C4}"/>
              </a:ext>
            </a:extLst>
          </p:cNvPr>
          <p:cNvCxnSpPr>
            <a:cxnSpLocks/>
          </p:cNvCxnSpPr>
          <p:nvPr/>
        </p:nvCxnSpPr>
        <p:spPr>
          <a:xfrm>
            <a:off x="3801077" y="2018330"/>
            <a:ext cx="9649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3EF3125-D45A-6F71-2198-913ACB87D843}"/>
              </a:ext>
            </a:extLst>
          </p:cNvPr>
          <p:cNvCxnSpPr>
            <a:cxnSpLocks/>
          </p:cNvCxnSpPr>
          <p:nvPr/>
        </p:nvCxnSpPr>
        <p:spPr>
          <a:xfrm>
            <a:off x="3801077" y="2247436"/>
            <a:ext cx="9649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6A55368-0D42-0BE7-4DB3-60A60A286D6F}"/>
              </a:ext>
            </a:extLst>
          </p:cNvPr>
          <p:cNvCxnSpPr>
            <a:cxnSpLocks/>
          </p:cNvCxnSpPr>
          <p:nvPr/>
        </p:nvCxnSpPr>
        <p:spPr>
          <a:xfrm>
            <a:off x="3801077" y="2438990"/>
            <a:ext cx="9649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1C7E3BE9-FE2D-8B5A-E720-5D6206991397}"/>
              </a:ext>
            </a:extLst>
          </p:cNvPr>
          <p:cNvGrpSpPr/>
          <p:nvPr/>
        </p:nvGrpSpPr>
        <p:grpSpPr>
          <a:xfrm>
            <a:off x="4896746" y="1999380"/>
            <a:ext cx="1088851" cy="253916"/>
            <a:chOff x="1005016" y="1860904"/>
            <a:chExt cx="1201641" cy="752885"/>
          </a:xfrm>
        </p:grpSpPr>
        <p:sp>
          <p:nvSpPr>
            <p:cNvPr id="42" name="Rectangle 41">
              <a:extLst>
                <a:ext uri="{FF2B5EF4-FFF2-40B4-BE49-F238E27FC236}">
                  <a16:creationId xmlns:a16="http://schemas.microsoft.com/office/drawing/2014/main" id="{75C14C19-F6F8-E5EC-BF2D-B2C63FDF1C56}"/>
                </a:ext>
              </a:extLst>
            </p:cNvPr>
            <p:cNvSpPr/>
            <p:nvPr/>
          </p:nvSpPr>
          <p:spPr>
            <a:xfrm>
              <a:off x="1005016" y="1894703"/>
              <a:ext cx="1169773" cy="6770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3" name="Rectangle 42">
              <a:extLst>
                <a:ext uri="{FF2B5EF4-FFF2-40B4-BE49-F238E27FC236}">
                  <a16:creationId xmlns:a16="http://schemas.microsoft.com/office/drawing/2014/main" id="{B7C5AF9C-58BB-1AAE-312F-6899231C7E67}"/>
                </a:ext>
              </a:extLst>
            </p:cNvPr>
            <p:cNvSpPr/>
            <p:nvPr/>
          </p:nvSpPr>
          <p:spPr>
            <a:xfrm>
              <a:off x="1079157" y="1962304"/>
              <a:ext cx="1037967" cy="53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4" name="TextBox 43">
              <a:extLst>
                <a:ext uri="{FF2B5EF4-FFF2-40B4-BE49-F238E27FC236}">
                  <a16:creationId xmlns:a16="http://schemas.microsoft.com/office/drawing/2014/main" id="{2DC29427-2F25-33A9-6C1A-B365309C5EDA}"/>
                </a:ext>
              </a:extLst>
            </p:cNvPr>
            <p:cNvSpPr txBox="1"/>
            <p:nvPr/>
          </p:nvSpPr>
          <p:spPr>
            <a:xfrm>
              <a:off x="1219073" y="1860904"/>
              <a:ext cx="987584" cy="752885"/>
            </a:xfrm>
            <a:prstGeom prst="rect">
              <a:avLst/>
            </a:prstGeom>
            <a:noFill/>
            <a:ln>
              <a:noFill/>
            </a:ln>
          </p:spPr>
          <p:txBody>
            <a:bodyPr wrap="square" rtlCol="0">
              <a:spAutoFit/>
            </a:bodyPr>
            <a:lstStyle/>
            <a:p>
              <a:r>
                <a:rPr lang="en-MX" sz="1050" b="1">
                  <a:solidFill>
                    <a:schemeClr val="tx1"/>
                  </a:solidFill>
                  <a:latin typeface="Oswald"/>
                  <a:sym typeface="Oswald"/>
                </a:rPr>
                <a:t>Right Arrow</a:t>
              </a:r>
            </a:p>
          </p:txBody>
        </p:sp>
      </p:grpSp>
      <p:grpSp>
        <p:nvGrpSpPr>
          <p:cNvPr id="45" name="Group 44">
            <a:extLst>
              <a:ext uri="{FF2B5EF4-FFF2-40B4-BE49-F238E27FC236}">
                <a16:creationId xmlns:a16="http://schemas.microsoft.com/office/drawing/2014/main" id="{3955A961-5DDC-ECE1-D447-7F8FD2412A7B}"/>
              </a:ext>
            </a:extLst>
          </p:cNvPr>
          <p:cNvGrpSpPr/>
          <p:nvPr/>
        </p:nvGrpSpPr>
        <p:grpSpPr>
          <a:xfrm>
            <a:off x="4892147" y="2298276"/>
            <a:ext cx="1088851" cy="253916"/>
            <a:chOff x="1005016" y="1860904"/>
            <a:chExt cx="1201641" cy="752885"/>
          </a:xfrm>
        </p:grpSpPr>
        <p:sp>
          <p:nvSpPr>
            <p:cNvPr id="46" name="Rectangle 45">
              <a:extLst>
                <a:ext uri="{FF2B5EF4-FFF2-40B4-BE49-F238E27FC236}">
                  <a16:creationId xmlns:a16="http://schemas.microsoft.com/office/drawing/2014/main" id="{1597ED84-43C2-C4B5-6141-A34E09DF6C01}"/>
                </a:ext>
              </a:extLst>
            </p:cNvPr>
            <p:cNvSpPr/>
            <p:nvPr/>
          </p:nvSpPr>
          <p:spPr>
            <a:xfrm>
              <a:off x="1005016" y="1894703"/>
              <a:ext cx="1169773" cy="6770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7" name="Rectangle 46">
              <a:extLst>
                <a:ext uri="{FF2B5EF4-FFF2-40B4-BE49-F238E27FC236}">
                  <a16:creationId xmlns:a16="http://schemas.microsoft.com/office/drawing/2014/main" id="{EE936214-103A-924D-076D-FC36501AAD86}"/>
                </a:ext>
              </a:extLst>
            </p:cNvPr>
            <p:cNvSpPr/>
            <p:nvPr/>
          </p:nvSpPr>
          <p:spPr>
            <a:xfrm>
              <a:off x="1079157" y="1962304"/>
              <a:ext cx="1037967" cy="53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8" name="TextBox 47">
              <a:extLst>
                <a:ext uri="{FF2B5EF4-FFF2-40B4-BE49-F238E27FC236}">
                  <a16:creationId xmlns:a16="http://schemas.microsoft.com/office/drawing/2014/main" id="{CD034135-153F-8113-328B-7ED486A8619B}"/>
                </a:ext>
              </a:extLst>
            </p:cNvPr>
            <p:cNvSpPr txBox="1"/>
            <p:nvPr/>
          </p:nvSpPr>
          <p:spPr>
            <a:xfrm>
              <a:off x="1219073" y="1860904"/>
              <a:ext cx="987584" cy="752885"/>
            </a:xfrm>
            <a:prstGeom prst="rect">
              <a:avLst/>
            </a:prstGeom>
            <a:noFill/>
            <a:ln>
              <a:noFill/>
            </a:ln>
          </p:spPr>
          <p:txBody>
            <a:bodyPr wrap="square" rtlCol="0">
              <a:spAutoFit/>
            </a:bodyPr>
            <a:lstStyle/>
            <a:p>
              <a:r>
                <a:rPr lang="en-MX" sz="1050" b="1">
                  <a:solidFill>
                    <a:schemeClr val="tx1"/>
                  </a:solidFill>
                  <a:latin typeface="Oswald"/>
                  <a:sym typeface="Oswald"/>
                </a:rPr>
                <a:t>Red Light</a:t>
              </a:r>
            </a:p>
          </p:txBody>
        </p:sp>
      </p:grpSp>
      <p:sp>
        <p:nvSpPr>
          <p:cNvPr id="49" name="TextBox 48">
            <a:extLst>
              <a:ext uri="{FF2B5EF4-FFF2-40B4-BE49-F238E27FC236}">
                <a16:creationId xmlns:a16="http://schemas.microsoft.com/office/drawing/2014/main" id="{5F386959-D990-9D0F-4A92-E27F7AE7E141}"/>
              </a:ext>
            </a:extLst>
          </p:cNvPr>
          <p:cNvSpPr txBox="1"/>
          <p:nvPr/>
        </p:nvSpPr>
        <p:spPr>
          <a:xfrm>
            <a:off x="4187532" y="2417377"/>
            <a:ext cx="362465" cy="600164"/>
          </a:xfrm>
          <a:prstGeom prst="rect">
            <a:avLst/>
          </a:prstGeom>
          <a:noFill/>
        </p:spPr>
        <p:txBody>
          <a:bodyPr wrap="square" rtlCol="0">
            <a:spAutoFit/>
          </a:bodyPr>
          <a:lstStyle/>
          <a:p>
            <a:r>
              <a:rPr lang="en-MX" sz="1100"/>
              <a:t>.</a:t>
            </a:r>
            <a:br>
              <a:rPr lang="en-MX" sz="1100"/>
            </a:br>
            <a:r>
              <a:rPr lang="en-MX" sz="1100"/>
              <a:t>.</a:t>
            </a:r>
            <a:br>
              <a:rPr lang="en-MX" sz="1100"/>
            </a:br>
            <a:r>
              <a:rPr lang="en-MX" sz="1100"/>
              <a:t>.</a:t>
            </a:r>
          </a:p>
        </p:txBody>
      </p:sp>
      <p:sp>
        <p:nvSpPr>
          <p:cNvPr id="50" name="TextBox 49">
            <a:extLst>
              <a:ext uri="{FF2B5EF4-FFF2-40B4-BE49-F238E27FC236}">
                <a16:creationId xmlns:a16="http://schemas.microsoft.com/office/drawing/2014/main" id="{7F726B34-A9E0-FD10-F296-1C8EDC553357}"/>
              </a:ext>
            </a:extLst>
          </p:cNvPr>
          <p:cNvSpPr txBox="1"/>
          <p:nvPr/>
        </p:nvSpPr>
        <p:spPr>
          <a:xfrm>
            <a:off x="5374884" y="2490916"/>
            <a:ext cx="362465" cy="600164"/>
          </a:xfrm>
          <a:prstGeom prst="rect">
            <a:avLst/>
          </a:prstGeom>
          <a:noFill/>
        </p:spPr>
        <p:txBody>
          <a:bodyPr wrap="square" rtlCol="0">
            <a:spAutoFit/>
          </a:bodyPr>
          <a:lstStyle/>
          <a:p>
            <a:r>
              <a:rPr lang="en-MX" sz="1100"/>
              <a:t>.</a:t>
            </a:r>
            <a:br>
              <a:rPr lang="en-MX" sz="1100"/>
            </a:br>
            <a:r>
              <a:rPr lang="en-MX" sz="1100"/>
              <a:t>.</a:t>
            </a:r>
            <a:br>
              <a:rPr lang="en-MX" sz="1100"/>
            </a:br>
            <a:r>
              <a:rPr lang="en-MX" sz="1100"/>
              <a:t>.</a:t>
            </a:r>
          </a:p>
        </p:txBody>
      </p:sp>
      <p:cxnSp>
        <p:nvCxnSpPr>
          <p:cNvPr id="51" name="Straight Arrow Connector 50">
            <a:extLst>
              <a:ext uri="{FF2B5EF4-FFF2-40B4-BE49-F238E27FC236}">
                <a16:creationId xmlns:a16="http://schemas.microsoft.com/office/drawing/2014/main" id="{7909E882-F271-D9F1-0BA0-3D289601E2BA}"/>
              </a:ext>
            </a:extLst>
          </p:cNvPr>
          <p:cNvCxnSpPr>
            <a:cxnSpLocks/>
          </p:cNvCxnSpPr>
          <p:nvPr/>
        </p:nvCxnSpPr>
        <p:spPr>
          <a:xfrm>
            <a:off x="5980873" y="1802272"/>
            <a:ext cx="515149"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2" name="Diamond 51">
            <a:extLst>
              <a:ext uri="{FF2B5EF4-FFF2-40B4-BE49-F238E27FC236}">
                <a16:creationId xmlns:a16="http://schemas.microsoft.com/office/drawing/2014/main" id="{6E471C25-811F-8DA5-6739-B4F0E55463C2}"/>
              </a:ext>
            </a:extLst>
          </p:cNvPr>
          <p:cNvSpPr/>
          <p:nvPr/>
        </p:nvSpPr>
        <p:spPr>
          <a:xfrm>
            <a:off x="6487543" y="1656838"/>
            <a:ext cx="296985" cy="297231"/>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cxnSp>
        <p:nvCxnSpPr>
          <p:cNvPr id="53" name="Straight Arrow Connector 52">
            <a:extLst>
              <a:ext uri="{FF2B5EF4-FFF2-40B4-BE49-F238E27FC236}">
                <a16:creationId xmlns:a16="http://schemas.microsoft.com/office/drawing/2014/main" id="{9BEAF405-381B-D2ED-C5F2-DE194E28662F}"/>
              </a:ext>
            </a:extLst>
          </p:cNvPr>
          <p:cNvCxnSpPr>
            <a:cxnSpLocks/>
          </p:cNvCxnSpPr>
          <p:nvPr/>
        </p:nvCxnSpPr>
        <p:spPr>
          <a:xfrm>
            <a:off x="6784528" y="1802272"/>
            <a:ext cx="3540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Google Shape;1095;p59">
            <a:extLst>
              <a:ext uri="{FF2B5EF4-FFF2-40B4-BE49-F238E27FC236}">
                <a16:creationId xmlns:a16="http://schemas.microsoft.com/office/drawing/2014/main" id="{B98F3EAF-9EAA-A01C-9571-0235E03345D3}"/>
              </a:ext>
            </a:extLst>
          </p:cNvPr>
          <p:cNvCxnSpPr>
            <a:cxnSpLocks/>
          </p:cNvCxnSpPr>
          <p:nvPr/>
        </p:nvCxnSpPr>
        <p:spPr>
          <a:xfrm>
            <a:off x="6636035" y="1961424"/>
            <a:ext cx="471525" cy="210255"/>
          </a:xfrm>
          <a:prstGeom prst="bentConnector3">
            <a:avLst>
              <a:gd name="adj1" fmla="val 50000"/>
            </a:avLst>
          </a:prstGeom>
          <a:noFill/>
          <a:ln w="12700" cap="flat" cmpd="sng">
            <a:solidFill>
              <a:schemeClr val="dk1"/>
            </a:solidFill>
            <a:prstDash val="solid"/>
            <a:round/>
            <a:headEnd type="none" w="med" len="med"/>
            <a:tailEnd type="triangle" w="med" len="med"/>
          </a:ln>
        </p:spPr>
      </p:cxnSp>
      <p:grpSp>
        <p:nvGrpSpPr>
          <p:cNvPr id="55" name="Group 54">
            <a:extLst>
              <a:ext uri="{FF2B5EF4-FFF2-40B4-BE49-F238E27FC236}">
                <a16:creationId xmlns:a16="http://schemas.microsoft.com/office/drawing/2014/main" id="{BE520A6C-6CCE-9996-B1AE-4131C4F93A44}"/>
              </a:ext>
            </a:extLst>
          </p:cNvPr>
          <p:cNvGrpSpPr/>
          <p:nvPr/>
        </p:nvGrpSpPr>
        <p:grpSpPr>
          <a:xfrm>
            <a:off x="7161028" y="1662235"/>
            <a:ext cx="1088851" cy="253916"/>
            <a:chOff x="1005016" y="1860904"/>
            <a:chExt cx="1201641" cy="752885"/>
          </a:xfrm>
        </p:grpSpPr>
        <p:sp>
          <p:nvSpPr>
            <p:cNvPr id="56" name="Rectangle 55">
              <a:extLst>
                <a:ext uri="{FF2B5EF4-FFF2-40B4-BE49-F238E27FC236}">
                  <a16:creationId xmlns:a16="http://schemas.microsoft.com/office/drawing/2014/main" id="{5A4476A4-93ED-0C56-63C8-9D8071B20C5B}"/>
                </a:ext>
              </a:extLst>
            </p:cNvPr>
            <p:cNvSpPr/>
            <p:nvPr/>
          </p:nvSpPr>
          <p:spPr>
            <a:xfrm>
              <a:off x="1005016" y="1894703"/>
              <a:ext cx="1169773" cy="6770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57" name="Rectangle 56">
              <a:extLst>
                <a:ext uri="{FF2B5EF4-FFF2-40B4-BE49-F238E27FC236}">
                  <a16:creationId xmlns:a16="http://schemas.microsoft.com/office/drawing/2014/main" id="{1D0FA647-5256-75B2-89EB-D43D5ECC06E0}"/>
                </a:ext>
              </a:extLst>
            </p:cNvPr>
            <p:cNvSpPr/>
            <p:nvPr/>
          </p:nvSpPr>
          <p:spPr>
            <a:xfrm>
              <a:off x="1079157" y="1962304"/>
              <a:ext cx="1037967" cy="53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58" name="TextBox 57">
              <a:extLst>
                <a:ext uri="{FF2B5EF4-FFF2-40B4-BE49-F238E27FC236}">
                  <a16:creationId xmlns:a16="http://schemas.microsoft.com/office/drawing/2014/main" id="{2A83ED64-B789-3BA4-0193-33132543A809}"/>
                </a:ext>
              </a:extLst>
            </p:cNvPr>
            <p:cNvSpPr txBox="1"/>
            <p:nvPr/>
          </p:nvSpPr>
          <p:spPr>
            <a:xfrm>
              <a:off x="1219073" y="1860904"/>
              <a:ext cx="987584" cy="752885"/>
            </a:xfrm>
            <a:prstGeom prst="rect">
              <a:avLst/>
            </a:prstGeom>
            <a:noFill/>
            <a:ln>
              <a:noFill/>
            </a:ln>
          </p:spPr>
          <p:txBody>
            <a:bodyPr wrap="square" rtlCol="0">
              <a:spAutoFit/>
            </a:bodyPr>
            <a:lstStyle/>
            <a:p>
              <a:r>
                <a:rPr lang="en-MX" sz="1050" b="1">
                  <a:solidFill>
                    <a:schemeClr val="tx1"/>
                  </a:solidFill>
                  <a:latin typeface="Oswald"/>
                  <a:sym typeface="Oswald"/>
                </a:rPr>
                <a:t>Speed</a:t>
              </a:r>
            </a:p>
          </p:txBody>
        </p:sp>
      </p:grpSp>
      <p:grpSp>
        <p:nvGrpSpPr>
          <p:cNvPr id="59" name="Group 58">
            <a:extLst>
              <a:ext uri="{FF2B5EF4-FFF2-40B4-BE49-F238E27FC236}">
                <a16:creationId xmlns:a16="http://schemas.microsoft.com/office/drawing/2014/main" id="{FDFA1F1D-9280-8475-95A2-F567DFD92AA6}"/>
              </a:ext>
            </a:extLst>
          </p:cNvPr>
          <p:cNvGrpSpPr/>
          <p:nvPr/>
        </p:nvGrpSpPr>
        <p:grpSpPr>
          <a:xfrm>
            <a:off x="7173047" y="2066540"/>
            <a:ext cx="1088851" cy="253916"/>
            <a:chOff x="1005016" y="1860904"/>
            <a:chExt cx="1201641" cy="752885"/>
          </a:xfrm>
        </p:grpSpPr>
        <p:sp>
          <p:nvSpPr>
            <p:cNvPr id="60" name="Rectangle 59">
              <a:extLst>
                <a:ext uri="{FF2B5EF4-FFF2-40B4-BE49-F238E27FC236}">
                  <a16:creationId xmlns:a16="http://schemas.microsoft.com/office/drawing/2014/main" id="{7AF5EF1C-5C3A-E7E6-2276-9E594BDA13EE}"/>
                </a:ext>
              </a:extLst>
            </p:cNvPr>
            <p:cNvSpPr/>
            <p:nvPr/>
          </p:nvSpPr>
          <p:spPr>
            <a:xfrm>
              <a:off x="1005016" y="1894703"/>
              <a:ext cx="1169773" cy="6770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1" name="Rectangle 60">
              <a:extLst>
                <a:ext uri="{FF2B5EF4-FFF2-40B4-BE49-F238E27FC236}">
                  <a16:creationId xmlns:a16="http://schemas.microsoft.com/office/drawing/2014/main" id="{073B0015-FD10-2A88-FDF8-8B94AB11EC9B}"/>
                </a:ext>
              </a:extLst>
            </p:cNvPr>
            <p:cNvSpPr/>
            <p:nvPr/>
          </p:nvSpPr>
          <p:spPr>
            <a:xfrm>
              <a:off x="1079157" y="1962304"/>
              <a:ext cx="1037967" cy="53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2" name="TextBox 61">
              <a:extLst>
                <a:ext uri="{FF2B5EF4-FFF2-40B4-BE49-F238E27FC236}">
                  <a16:creationId xmlns:a16="http://schemas.microsoft.com/office/drawing/2014/main" id="{18943FBD-32C6-F883-7B9D-168311299E03}"/>
                </a:ext>
              </a:extLst>
            </p:cNvPr>
            <p:cNvSpPr txBox="1"/>
            <p:nvPr/>
          </p:nvSpPr>
          <p:spPr>
            <a:xfrm>
              <a:off x="1219073" y="1860904"/>
              <a:ext cx="987584" cy="752885"/>
            </a:xfrm>
            <a:prstGeom prst="rect">
              <a:avLst/>
            </a:prstGeom>
            <a:noFill/>
            <a:ln>
              <a:noFill/>
            </a:ln>
          </p:spPr>
          <p:txBody>
            <a:bodyPr wrap="square" rtlCol="0">
              <a:spAutoFit/>
            </a:bodyPr>
            <a:lstStyle/>
            <a:p>
              <a:r>
                <a:rPr lang="en-MX" sz="1050" b="1">
                  <a:solidFill>
                    <a:schemeClr val="tx1"/>
                  </a:solidFill>
                  <a:latin typeface="Oswald"/>
                  <a:sym typeface="Oswald"/>
                </a:rPr>
                <a:t>Angle</a:t>
              </a:r>
            </a:p>
          </p:txBody>
        </p:sp>
      </p:grpSp>
      <p:grpSp>
        <p:nvGrpSpPr>
          <p:cNvPr id="63" name="Group 62">
            <a:extLst>
              <a:ext uri="{FF2B5EF4-FFF2-40B4-BE49-F238E27FC236}">
                <a16:creationId xmlns:a16="http://schemas.microsoft.com/office/drawing/2014/main" id="{F31F3BCB-BB05-AF0D-6622-99D22C409108}"/>
              </a:ext>
            </a:extLst>
          </p:cNvPr>
          <p:cNvGrpSpPr/>
          <p:nvPr/>
        </p:nvGrpSpPr>
        <p:grpSpPr>
          <a:xfrm>
            <a:off x="4897591" y="1697229"/>
            <a:ext cx="1088851" cy="253916"/>
            <a:chOff x="1005016" y="1860904"/>
            <a:chExt cx="1201641" cy="752885"/>
          </a:xfrm>
        </p:grpSpPr>
        <p:sp>
          <p:nvSpPr>
            <p:cNvPr id="64" name="Rectangle 63">
              <a:extLst>
                <a:ext uri="{FF2B5EF4-FFF2-40B4-BE49-F238E27FC236}">
                  <a16:creationId xmlns:a16="http://schemas.microsoft.com/office/drawing/2014/main" id="{9C403922-7CB9-6B05-53DB-8C6C72AB71AB}"/>
                </a:ext>
              </a:extLst>
            </p:cNvPr>
            <p:cNvSpPr/>
            <p:nvPr/>
          </p:nvSpPr>
          <p:spPr>
            <a:xfrm>
              <a:off x="1005016" y="1894703"/>
              <a:ext cx="1169773" cy="6770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5" name="Rectangle 64">
              <a:extLst>
                <a:ext uri="{FF2B5EF4-FFF2-40B4-BE49-F238E27FC236}">
                  <a16:creationId xmlns:a16="http://schemas.microsoft.com/office/drawing/2014/main" id="{B4657C73-C096-EA0E-078B-90691ACCB45C}"/>
                </a:ext>
              </a:extLst>
            </p:cNvPr>
            <p:cNvSpPr/>
            <p:nvPr/>
          </p:nvSpPr>
          <p:spPr>
            <a:xfrm>
              <a:off x="1079157" y="1962304"/>
              <a:ext cx="1037967" cy="53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6" name="TextBox 65">
              <a:extLst>
                <a:ext uri="{FF2B5EF4-FFF2-40B4-BE49-F238E27FC236}">
                  <a16:creationId xmlns:a16="http://schemas.microsoft.com/office/drawing/2014/main" id="{DB7B32A1-1996-7270-77BC-E1A40DEDD01A}"/>
                </a:ext>
              </a:extLst>
            </p:cNvPr>
            <p:cNvSpPr txBox="1"/>
            <p:nvPr/>
          </p:nvSpPr>
          <p:spPr>
            <a:xfrm>
              <a:off x="1219073" y="1860904"/>
              <a:ext cx="987584" cy="752885"/>
            </a:xfrm>
            <a:prstGeom prst="rect">
              <a:avLst/>
            </a:prstGeom>
            <a:noFill/>
            <a:ln>
              <a:noFill/>
            </a:ln>
          </p:spPr>
          <p:txBody>
            <a:bodyPr wrap="square" rtlCol="0">
              <a:spAutoFit/>
            </a:bodyPr>
            <a:lstStyle/>
            <a:p>
              <a:r>
                <a:rPr lang="en-MX" sz="1050" b="1">
                  <a:solidFill>
                    <a:schemeClr val="tx1"/>
                  </a:solidFill>
                  <a:latin typeface="Oswald"/>
                  <a:sym typeface="Oswald"/>
                </a:rPr>
                <a:t>Person</a:t>
              </a:r>
            </a:p>
          </p:txBody>
        </p:sp>
      </p:grpSp>
      <p:pic>
        <p:nvPicPr>
          <p:cNvPr id="4" name="Picture 3">
            <a:extLst>
              <a:ext uri="{FF2B5EF4-FFF2-40B4-BE49-F238E27FC236}">
                <a16:creationId xmlns:a16="http://schemas.microsoft.com/office/drawing/2014/main" id="{713262A2-6D32-A28F-E29F-24E93EC97518}"/>
              </a:ext>
            </a:extLst>
          </p:cNvPr>
          <p:cNvPicPr>
            <a:picLocks noChangeAspect="1"/>
          </p:cNvPicPr>
          <p:nvPr/>
        </p:nvPicPr>
        <p:blipFill>
          <a:blip r:embed="rId4"/>
          <a:stretch>
            <a:fillRect/>
          </a:stretch>
        </p:blipFill>
        <p:spPr>
          <a:xfrm>
            <a:off x="834743" y="2766765"/>
            <a:ext cx="599098" cy="449324"/>
          </a:xfrm>
          <a:prstGeom prst="rect">
            <a:avLst/>
          </a:prstGeom>
        </p:spPr>
      </p:pic>
      <p:sp>
        <p:nvSpPr>
          <p:cNvPr id="5" name="TextBox 4">
            <a:extLst>
              <a:ext uri="{FF2B5EF4-FFF2-40B4-BE49-F238E27FC236}">
                <a16:creationId xmlns:a16="http://schemas.microsoft.com/office/drawing/2014/main" id="{01230B9E-6A94-04EE-754B-C4713B16E8B2}"/>
              </a:ext>
            </a:extLst>
          </p:cNvPr>
          <p:cNvSpPr txBox="1"/>
          <p:nvPr/>
        </p:nvSpPr>
        <p:spPr>
          <a:xfrm>
            <a:off x="1485236" y="2797387"/>
            <a:ext cx="827281" cy="415498"/>
          </a:xfrm>
          <a:prstGeom prst="rect">
            <a:avLst/>
          </a:prstGeom>
          <a:noFill/>
          <a:ln>
            <a:solidFill>
              <a:schemeClr val="tx1"/>
            </a:solidFill>
          </a:ln>
        </p:spPr>
        <p:txBody>
          <a:bodyPr wrap="square" rtlCol="0">
            <a:spAutoFit/>
          </a:bodyPr>
          <a:lstStyle/>
          <a:p>
            <a:pPr algn="ctr"/>
            <a:r>
              <a:rPr lang="en-MX" sz="1050"/>
              <a:t>TF record file</a:t>
            </a:r>
          </a:p>
        </p:txBody>
      </p:sp>
      <p:sp>
        <p:nvSpPr>
          <p:cNvPr id="70" name="TextBox 69">
            <a:extLst>
              <a:ext uri="{FF2B5EF4-FFF2-40B4-BE49-F238E27FC236}">
                <a16:creationId xmlns:a16="http://schemas.microsoft.com/office/drawing/2014/main" id="{4BFC7981-FA60-E800-8F29-8006CCA063A1}"/>
              </a:ext>
            </a:extLst>
          </p:cNvPr>
          <p:cNvSpPr txBox="1"/>
          <p:nvPr/>
        </p:nvSpPr>
        <p:spPr>
          <a:xfrm>
            <a:off x="4937894" y="3144903"/>
            <a:ext cx="1159564" cy="253916"/>
          </a:xfrm>
          <a:prstGeom prst="rect">
            <a:avLst/>
          </a:prstGeom>
          <a:noFill/>
          <a:ln>
            <a:solidFill>
              <a:schemeClr val="tx1"/>
            </a:solidFill>
          </a:ln>
        </p:spPr>
        <p:txBody>
          <a:bodyPr wrap="square" rtlCol="0">
            <a:spAutoFit/>
          </a:bodyPr>
          <a:lstStyle/>
          <a:p>
            <a:pPr algn="ctr"/>
            <a:r>
              <a:rPr lang="en-MX" sz="1000"/>
              <a:t>Person, 100%</a:t>
            </a:r>
          </a:p>
        </p:txBody>
      </p:sp>
      <p:sp>
        <p:nvSpPr>
          <p:cNvPr id="71" name="TextBox 70">
            <a:extLst>
              <a:ext uri="{FF2B5EF4-FFF2-40B4-BE49-F238E27FC236}">
                <a16:creationId xmlns:a16="http://schemas.microsoft.com/office/drawing/2014/main" id="{32ABA826-8E8E-589B-EF0B-581003662D18}"/>
              </a:ext>
            </a:extLst>
          </p:cNvPr>
          <p:cNvSpPr txBox="1"/>
          <p:nvPr/>
        </p:nvSpPr>
        <p:spPr>
          <a:xfrm>
            <a:off x="4937894" y="3411691"/>
            <a:ext cx="1159564" cy="253916"/>
          </a:xfrm>
          <a:prstGeom prst="rect">
            <a:avLst/>
          </a:prstGeom>
          <a:noFill/>
          <a:ln>
            <a:solidFill>
              <a:schemeClr val="tx1"/>
            </a:solidFill>
          </a:ln>
        </p:spPr>
        <p:txBody>
          <a:bodyPr wrap="square" rtlCol="0">
            <a:spAutoFit/>
          </a:bodyPr>
          <a:lstStyle/>
          <a:p>
            <a:pPr algn="ctr"/>
            <a:r>
              <a:rPr lang="en-MX" sz="1000"/>
              <a:t>Red Light, 75%</a:t>
            </a:r>
          </a:p>
        </p:txBody>
      </p:sp>
      <p:cxnSp>
        <p:nvCxnSpPr>
          <p:cNvPr id="72" name="Google Shape;531;p46">
            <a:extLst>
              <a:ext uri="{FF2B5EF4-FFF2-40B4-BE49-F238E27FC236}">
                <a16:creationId xmlns:a16="http://schemas.microsoft.com/office/drawing/2014/main" id="{31771084-94D8-646F-BE2D-617806C3EA4B}"/>
              </a:ext>
            </a:extLst>
          </p:cNvPr>
          <p:cNvCxnSpPr>
            <a:cxnSpLocks/>
          </p:cNvCxnSpPr>
          <p:nvPr/>
        </p:nvCxnSpPr>
        <p:spPr>
          <a:xfrm>
            <a:off x="302787" y="1104114"/>
            <a:ext cx="8204399" cy="0"/>
          </a:xfrm>
          <a:prstGeom prst="straightConnector1">
            <a:avLst/>
          </a:prstGeom>
          <a:noFill/>
          <a:ln w="9525" cap="flat" cmpd="sng">
            <a:solidFill>
              <a:schemeClr val="accent3"/>
            </a:solidFill>
            <a:prstDash val="solid"/>
            <a:round/>
            <a:headEnd type="none" w="med" len="med"/>
            <a:tailEnd type="none" w="med" len="med"/>
          </a:ln>
        </p:spPr>
      </p:cxnSp>
      <p:cxnSp>
        <p:nvCxnSpPr>
          <p:cNvPr id="74" name="Google Shape;531;p46">
            <a:extLst>
              <a:ext uri="{FF2B5EF4-FFF2-40B4-BE49-F238E27FC236}">
                <a16:creationId xmlns:a16="http://schemas.microsoft.com/office/drawing/2014/main" id="{565098DE-262B-AE8E-4C7F-9ED468D9AF60}"/>
              </a:ext>
            </a:extLst>
          </p:cNvPr>
          <p:cNvCxnSpPr>
            <a:cxnSpLocks/>
          </p:cNvCxnSpPr>
          <p:nvPr/>
        </p:nvCxnSpPr>
        <p:spPr>
          <a:xfrm>
            <a:off x="455187" y="1256514"/>
            <a:ext cx="8204399" cy="0"/>
          </a:xfrm>
          <a:prstGeom prst="straightConnector1">
            <a:avLst/>
          </a:prstGeom>
          <a:noFill/>
          <a:ln w="9525" cap="flat" cmpd="sng">
            <a:solidFill>
              <a:schemeClr val="accent3"/>
            </a:solidFill>
            <a:prstDash val="solid"/>
            <a:round/>
            <a:headEnd type="none" w="med" len="med"/>
            <a:tailEnd type="none" w="med" len="med"/>
          </a:ln>
        </p:spPr>
      </p:cxnSp>
      <p:sp>
        <p:nvSpPr>
          <p:cNvPr id="522" name="Google Shape;522;p46"/>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16</a:t>
            </a:fld>
            <a:endParaRPr sz="1700">
              <a:solidFill>
                <a:schemeClr val="lt1"/>
              </a:solidFill>
              <a:latin typeface="Oswald Light"/>
              <a:ea typeface="Oswald Light"/>
              <a:cs typeface="Oswald Light"/>
              <a:sym typeface="Oswald Light"/>
            </a:endParaRPr>
          </a:p>
        </p:txBody>
      </p:sp>
    </p:spTree>
    <p:extLst>
      <p:ext uri="{BB962C8B-B14F-4D97-AF65-F5344CB8AC3E}">
        <p14:creationId xmlns:p14="http://schemas.microsoft.com/office/powerpoint/2010/main" val="84159673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8"/>
          <p:cNvSpPr txBox="1">
            <a:spLocks noGrp="1"/>
          </p:cNvSpPr>
          <p:nvPr>
            <p:ph type="title" idx="8"/>
          </p:nvPr>
        </p:nvSpPr>
        <p:spPr>
          <a:xfrm>
            <a:off x="683129" y="635570"/>
            <a:ext cx="77139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OBSERVATIONS</a:t>
            </a:r>
            <a:endParaRPr/>
          </a:p>
        </p:txBody>
      </p:sp>
      <p:sp>
        <p:nvSpPr>
          <p:cNvPr id="671" name="Google Shape;671;p48"/>
          <p:cNvSpPr txBox="1">
            <a:spLocks noGrp="1"/>
          </p:cNvSpPr>
          <p:nvPr>
            <p:ph type="title"/>
          </p:nvPr>
        </p:nvSpPr>
        <p:spPr>
          <a:xfrm>
            <a:off x="2116686" y="2024951"/>
            <a:ext cx="2292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t>LabelImg</a:t>
            </a:r>
            <a:endParaRPr/>
          </a:p>
        </p:txBody>
      </p:sp>
      <p:sp>
        <p:nvSpPr>
          <p:cNvPr id="675" name="Google Shape;675;p48"/>
          <p:cNvSpPr txBox="1">
            <a:spLocks noGrp="1"/>
          </p:cNvSpPr>
          <p:nvPr>
            <p:ph type="title" idx="4"/>
          </p:nvPr>
        </p:nvSpPr>
        <p:spPr>
          <a:xfrm>
            <a:off x="1875197" y="3065962"/>
            <a:ext cx="2292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grpSp>
        <p:nvGrpSpPr>
          <p:cNvPr id="679" name="Google Shape;679;p48"/>
          <p:cNvGrpSpPr/>
          <p:nvPr/>
        </p:nvGrpSpPr>
        <p:grpSpPr>
          <a:xfrm>
            <a:off x="707725" y="385385"/>
            <a:ext cx="7740800" cy="4566300"/>
            <a:chOff x="706349" y="288450"/>
            <a:chExt cx="7740800" cy="4566300"/>
          </a:xfrm>
        </p:grpSpPr>
        <p:grpSp>
          <p:nvGrpSpPr>
            <p:cNvPr id="680" name="Google Shape;680;p48"/>
            <p:cNvGrpSpPr/>
            <p:nvPr/>
          </p:nvGrpSpPr>
          <p:grpSpPr>
            <a:xfrm>
              <a:off x="715843" y="288450"/>
              <a:ext cx="7731306" cy="4566300"/>
              <a:chOff x="715843" y="288450"/>
              <a:chExt cx="7731306" cy="4566300"/>
            </a:xfrm>
          </p:grpSpPr>
          <p:grpSp>
            <p:nvGrpSpPr>
              <p:cNvPr id="681" name="Google Shape;681;p48"/>
              <p:cNvGrpSpPr/>
              <p:nvPr/>
            </p:nvGrpSpPr>
            <p:grpSpPr>
              <a:xfrm>
                <a:off x="715843" y="288450"/>
                <a:ext cx="7731306" cy="4566300"/>
                <a:chOff x="715843" y="288450"/>
                <a:chExt cx="7731306" cy="4566300"/>
              </a:xfrm>
            </p:grpSpPr>
            <p:grpSp>
              <p:nvGrpSpPr>
                <p:cNvPr id="682" name="Google Shape;682;p48"/>
                <p:cNvGrpSpPr/>
                <p:nvPr/>
              </p:nvGrpSpPr>
              <p:grpSpPr>
                <a:xfrm>
                  <a:off x="715843" y="288450"/>
                  <a:ext cx="7731306" cy="4566300"/>
                  <a:chOff x="715843" y="288450"/>
                  <a:chExt cx="7731306" cy="4566300"/>
                </a:xfrm>
              </p:grpSpPr>
              <p:grpSp>
                <p:nvGrpSpPr>
                  <p:cNvPr id="683" name="Google Shape;683;p48"/>
                  <p:cNvGrpSpPr/>
                  <p:nvPr/>
                </p:nvGrpSpPr>
                <p:grpSpPr>
                  <a:xfrm>
                    <a:off x="715843" y="586650"/>
                    <a:ext cx="7714113" cy="421972"/>
                    <a:chOff x="715825" y="1679359"/>
                    <a:chExt cx="8425200" cy="421972"/>
                  </a:xfrm>
                </p:grpSpPr>
                <p:cxnSp>
                  <p:nvCxnSpPr>
                    <p:cNvPr id="684" name="Google Shape;684;p48"/>
                    <p:cNvCxnSpPr/>
                    <p:nvPr/>
                  </p:nvCxnSpPr>
                  <p:spPr>
                    <a:xfrm>
                      <a:off x="715825" y="2101331"/>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685" name="Google Shape;685;p48"/>
                    <p:cNvCxnSpPr/>
                    <p:nvPr/>
                  </p:nvCxnSpPr>
                  <p:spPr>
                    <a:xfrm>
                      <a:off x="715825" y="1679359"/>
                      <a:ext cx="8425200" cy="0"/>
                    </a:xfrm>
                    <a:prstGeom prst="straightConnector1">
                      <a:avLst/>
                    </a:prstGeom>
                    <a:noFill/>
                    <a:ln w="9525" cap="flat" cmpd="sng">
                      <a:solidFill>
                        <a:schemeClr val="accent3"/>
                      </a:solidFill>
                      <a:prstDash val="solid"/>
                      <a:round/>
                      <a:headEnd type="none" w="med" len="med"/>
                      <a:tailEnd type="none" w="med" len="med"/>
                    </a:ln>
                  </p:spPr>
                </p:cxnSp>
              </p:grpSp>
              <p:cxnSp>
                <p:nvCxnSpPr>
                  <p:cNvPr id="686" name="Google Shape;686;p48"/>
                  <p:cNvCxnSpPr/>
                  <p:nvPr/>
                </p:nvCxnSpPr>
                <p:spPr>
                  <a:xfrm>
                    <a:off x="717007" y="288450"/>
                    <a:ext cx="0" cy="4566300"/>
                  </a:xfrm>
                  <a:prstGeom prst="straightConnector1">
                    <a:avLst/>
                  </a:prstGeom>
                  <a:noFill/>
                  <a:ln w="9525" cap="flat" cmpd="sng">
                    <a:solidFill>
                      <a:schemeClr val="accent3"/>
                    </a:solidFill>
                    <a:prstDash val="solid"/>
                    <a:round/>
                    <a:headEnd type="none" w="med" len="med"/>
                    <a:tailEnd type="none" w="med" len="med"/>
                  </a:ln>
                </p:spPr>
              </p:cxnSp>
              <p:cxnSp>
                <p:nvCxnSpPr>
                  <p:cNvPr id="687" name="Google Shape;687;p48"/>
                  <p:cNvCxnSpPr/>
                  <p:nvPr/>
                </p:nvCxnSpPr>
                <p:spPr>
                  <a:xfrm>
                    <a:off x="715849" y="1762050"/>
                    <a:ext cx="7731300" cy="0"/>
                  </a:xfrm>
                  <a:prstGeom prst="straightConnector1">
                    <a:avLst/>
                  </a:prstGeom>
                  <a:noFill/>
                  <a:ln w="9525" cap="flat" cmpd="sng">
                    <a:solidFill>
                      <a:schemeClr val="accent3"/>
                    </a:solidFill>
                    <a:prstDash val="solid"/>
                    <a:round/>
                    <a:headEnd type="none" w="med" len="med"/>
                    <a:tailEnd type="none" w="med" len="med"/>
                  </a:ln>
                </p:spPr>
              </p:cxnSp>
              <p:cxnSp>
                <p:nvCxnSpPr>
                  <p:cNvPr id="688" name="Google Shape;688;p48"/>
                  <p:cNvCxnSpPr/>
                  <p:nvPr/>
                </p:nvCxnSpPr>
                <p:spPr>
                  <a:xfrm>
                    <a:off x="8432641" y="288450"/>
                    <a:ext cx="0" cy="4194300"/>
                  </a:xfrm>
                  <a:prstGeom prst="straightConnector1">
                    <a:avLst/>
                  </a:prstGeom>
                  <a:noFill/>
                  <a:ln w="9525" cap="flat" cmpd="sng">
                    <a:solidFill>
                      <a:schemeClr val="accent3"/>
                    </a:solidFill>
                    <a:prstDash val="solid"/>
                    <a:round/>
                    <a:headEnd type="none" w="med" len="med"/>
                    <a:tailEnd type="none" w="med" len="med"/>
                  </a:ln>
                </p:spPr>
              </p:cxnSp>
            </p:grpSp>
            <p:cxnSp>
              <p:nvCxnSpPr>
                <p:cNvPr id="689" name="Google Shape;689;p48"/>
                <p:cNvCxnSpPr/>
                <p:nvPr/>
              </p:nvCxnSpPr>
              <p:spPr>
                <a:xfrm>
                  <a:off x="1744925" y="349906"/>
                  <a:ext cx="0" cy="802500"/>
                </a:xfrm>
                <a:prstGeom prst="straightConnector1">
                  <a:avLst/>
                </a:prstGeom>
                <a:noFill/>
                <a:ln w="9525" cap="flat" cmpd="sng">
                  <a:solidFill>
                    <a:schemeClr val="accent3"/>
                  </a:solidFill>
                  <a:prstDash val="solid"/>
                  <a:round/>
                  <a:headEnd type="none" w="med" len="med"/>
                  <a:tailEnd type="none" w="med" len="med"/>
                </a:ln>
              </p:spPr>
            </p:cxnSp>
            <p:cxnSp>
              <p:nvCxnSpPr>
                <p:cNvPr id="690" name="Google Shape;690;p48"/>
                <p:cNvCxnSpPr/>
                <p:nvPr/>
              </p:nvCxnSpPr>
              <p:spPr>
                <a:xfrm>
                  <a:off x="7401997" y="349906"/>
                  <a:ext cx="0" cy="800700"/>
                </a:xfrm>
                <a:prstGeom prst="straightConnector1">
                  <a:avLst/>
                </a:prstGeom>
                <a:noFill/>
                <a:ln w="9525" cap="flat" cmpd="sng">
                  <a:solidFill>
                    <a:schemeClr val="accent3"/>
                  </a:solidFill>
                  <a:prstDash val="solid"/>
                  <a:round/>
                  <a:headEnd type="none" w="med" len="med"/>
                  <a:tailEnd type="none" w="med" len="med"/>
                </a:ln>
              </p:spPr>
            </p:cxnSp>
          </p:grpSp>
          <p:cxnSp>
            <p:nvCxnSpPr>
              <p:cNvPr id="691" name="Google Shape;691;p48"/>
              <p:cNvCxnSpPr/>
              <p:nvPr/>
            </p:nvCxnSpPr>
            <p:spPr>
              <a:xfrm>
                <a:off x="715849" y="3196894"/>
                <a:ext cx="7731300" cy="0"/>
              </a:xfrm>
              <a:prstGeom prst="straightConnector1">
                <a:avLst/>
              </a:prstGeom>
              <a:noFill/>
              <a:ln w="9525" cap="flat" cmpd="sng">
                <a:solidFill>
                  <a:schemeClr val="accent3"/>
                </a:solidFill>
                <a:prstDash val="solid"/>
                <a:round/>
                <a:headEnd type="none" w="med" len="med"/>
                <a:tailEnd type="none" w="med" len="med"/>
              </a:ln>
            </p:spPr>
          </p:cxnSp>
        </p:grpSp>
        <p:cxnSp>
          <p:nvCxnSpPr>
            <p:cNvPr id="692" name="Google Shape;692;p48"/>
            <p:cNvCxnSpPr/>
            <p:nvPr/>
          </p:nvCxnSpPr>
          <p:spPr>
            <a:xfrm>
              <a:off x="715849" y="2008228"/>
              <a:ext cx="7731300" cy="0"/>
            </a:xfrm>
            <a:prstGeom prst="straightConnector1">
              <a:avLst/>
            </a:prstGeom>
            <a:noFill/>
            <a:ln w="9525" cap="flat" cmpd="sng">
              <a:solidFill>
                <a:schemeClr val="accent3"/>
              </a:solidFill>
              <a:prstDash val="solid"/>
              <a:round/>
              <a:headEnd type="none" w="med" len="med"/>
              <a:tailEnd type="none" w="med" len="med"/>
            </a:ln>
          </p:spPr>
        </p:cxnSp>
        <p:cxnSp>
          <p:nvCxnSpPr>
            <p:cNvPr id="693" name="Google Shape;693;p48"/>
            <p:cNvCxnSpPr/>
            <p:nvPr/>
          </p:nvCxnSpPr>
          <p:spPr>
            <a:xfrm>
              <a:off x="706349" y="3439850"/>
              <a:ext cx="7731300" cy="0"/>
            </a:xfrm>
            <a:prstGeom prst="straightConnector1">
              <a:avLst/>
            </a:prstGeom>
            <a:noFill/>
            <a:ln w="9525" cap="flat" cmpd="sng">
              <a:solidFill>
                <a:schemeClr val="accent3"/>
              </a:solidFill>
              <a:prstDash val="solid"/>
              <a:round/>
              <a:headEnd type="none" w="med" len="med"/>
              <a:tailEnd type="none" w="med" len="med"/>
            </a:ln>
          </p:spPr>
        </p:cxnSp>
        <p:cxnSp>
          <p:nvCxnSpPr>
            <p:cNvPr id="694" name="Google Shape;694;p48"/>
            <p:cNvCxnSpPr/>
            <p:nvPr/>
          </p:nvCxnSpPr>
          <p:spPr>
            <a:xfrm>
              <a:off x="715849" y="4624874"/>
              <a:ext cx="7731300" cy="0"/>
            </a:xfrm>
            <a:prstGeom prst="straightConnector1">
              <a:avLst/>
            </a:prstGeom>
            <a:noFill/>
            <a:ln w="9525" cap="flat" cmpd="sng">
              <a:solidFill>
                <a:schemeClr val="accent3"/>
              </a:solidFill>
              <a:prstDash val="solid"/>
              <a:round/>
              <a:headEnd type="none" w="med" len="med"/>
              <a:tailEnd type="none" w="med" len="med"/>
            </a:ln>
          </p:spPr>
        </p:cxnSp>
        <p:cxnSp>
          <p:nvCxnSpPr>
            <p:cNvPr id="695" name="Google Shape;695;p48"/>
            <p:cNvCxnSpPr/>
            <p:nvPr/>
          </p:nvCxnSpPr>
          <p:spPr>
            <a:xfrm>
              <a:off x="1744927" y="1762778"/>
              <a:ext cx="0" cy="2512800"/>
            </a:xfrm>
            <a:prstGeom prst="straightConnector1">
              <a:avLst/>
            </a:prstGeom>
            <a:noFill/>
            <a:ln w="9525" cap="flat" cmpd="sng">
              <a:solidFill>
                <a:schemeClr val="accent3"/>
              </a:solidFill>
              <a:prstDash val="solid"/>
              <a:round/>
              <a:headEnd type="none" w="med" len="med"/>
              <a:tailEnd type="none" w="med" len="med"/>
            </a:ln>
          </p:spPr>
        </p:cxnSp>
        <p:cxnSp>
          <p:nvCxnSpPr>
            <p:cNvPr id="696" name="Google Shape;696;p48"/>
            <p:cNvCxnSpPr/>
            <p:nvPr/>
          </p:nvCxnSpPr>
          <p:spPr>
            <a:xfrm>
              <a:off x="4290756" y="1762778"/>
              <a:ext cx="0" cy="2512800"/>
            </a:xfrm>
            <a:prstGeom prst="straightConnector1">
              <a:avLst/>
            </a:prstGeom>
            <a:noFill/>
            <a:ln w="9525" cap="flat" cmpd="sng">
              <a:solidFill>
                <a:schemeClr val="accent3"/>
              </a:solidFill>
              <a:prstDash val="solid"/>
              <a:round/>
              <a:headEnd type="none" w="med" len="med"/>
              <a:tailEnd type="none" w="med" len="med"/>
            </a:ln>
          </p:spPr>
        </p:cxnSp>
        <p:cxnSp>
          <p:nvCxnSpPr>
            <p:cNvPr id="697" name="Google Shape;697;p48"/>
            <p:cNvCxnSpPr>
              <a:cxnSpLocks/>
            </p:cNvCxnSpPr>
            <p:nvPr/>
          </p:nvCxnSpPr>
          <p:spPr>
            <a:xfrm>
              <a:off x="4856171" y="1762778"/>
              <a:ext cx="0" cy="2994962"/>
            </a:xfrm>
            <a:prstGeom prst="straightConnector1">
              <a:avLst/>
            </a:prstGeom>
            <a:noFill/>
            <a:ln w="9525" cap="flat" cmpd="sng">
              <a:solidFill>
                <a:schemeClr val="accent3"/>
              </a:solidFill>
              <a:prstDash val="solid"/>
              <a:round/>
              <a:headEnd type="none" w="med" len="med"/>
              <a:tailEnd type="none" w="med" len="med"/>
            </a:ln>
          </p:spPr>
        </p:cxnSp>
        <p:cxnSp>
          <p:nvCxnSpPr>
            <p:cNvPr id="698" name="Google Shape;698;p48"/>
            <p:cNvCxnSpPr>
              <a:cxnSpLocks/>
            </p:cNvCxnSpPr>
            <p:nvPr/>
          </p:nvCxnSpPr>
          <p:spPr>
            <a:xfrm>
              <a:off x="7402000" y="1762778"/>
              <a:ext cx="0" cy="2862096"/>
            </a:xfrm>
            <a:prstGeom prst="straightConnector1">
              <a:avLst/>
            </a:prstGeom>
            <a:noFill/>
            <a:ln w="9525" cap="flat" cmpd="sng">
              <a:solidFill>
                <a:schemeClr val="accent3"/>
              </a:solidFill>
              <a:prstDash val="solid"/>
              <a:round/>
              <a:headEnd type="none" w="med" len="med"/>
              <a:tailEnd type="none" w="med" len="med"/>
            </a:ln>
          </p:spPr>
        </p:cxnSp>
        <p:cxnSp>
          <p:nvCxnSpPr>
            <p:cNvPr id="699" name="Google Shape;699;p48"/>
            <p:cNvCxnSpPr>
              <a:cxnSpLocks/>
            </p:cNvCxnSpPr>
            <p:nvPr/>
          </p:nvCxnSpPr>
          <p:spPr>
            <a:xfrm>
              <a:off x="4575806" y="1762778"/>
              <a:ext cx="2143" cy="2994962"/>
            </a:xfrm>
            <a:prstGeom prst="straightConnector1">
              <a:avLst/>
            </a:prstGeom>
            <a:noFill/>
            <a:ln w="9525" cap="flat" cmpd="sng">
              <a:solidFill>
                <a:schemeClr val="accent3"/>
              </a:solidFill>
              <a:prstDash val="solid"/>
              <a:round/>
              <a:headEnd type="none" w="med" len="med"/>
              <a:tailEnd type="none" w="med" len="med"/>
            </a:ln>
          </p:spPr>
        </p:cxnSp>
      </p:grpSp>
      <p:sp>
        <p:nvSpPr>
          <p:cNvPr id="701" name="Google Shape;701;p48"/>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700">
                <a:solidFill>
                  <a:schemeClr val="lt1"/>
                </a:solidFill>
                <a:latin typeface="Oswald Light"/>
                <a:ea typeface="Oswald Light"/>
                <a:cs typeface="Oswald Light"/>
                <a:sym typeface="Oswald Light"/>
              </a:rPr>
              <a:t>17</a:t>
            </a:fld>
            <a:endParaRPr sz="1700">
              <a:solidFill>
                <a:schemeClr val="lt1"/>
              </a:solidFill>
              <a:latin typeface="Oswald Light"/>
              <a:ea typeface="Oswald Light"/>
              <a:cs typeface="Oswald Light"/>
              <a:sym typeface="Oswald Light"/>
            </a:endParaRPr>
          </a:p>
        </p:txBody>
      </p:sp>
      <p:sp>
        <p:nvSpPr>
          <p:cNvPr id="34" name="Google Shape;674;p48">
            <a:extLst>
              <a:ext uri="{FF2B5EF4-FFF2-40B4-BE49-F238E27FC236}">
                <a16:creationId xmlns:a16="http://schemas.microsoft.com/office/drawing/2014/main" id="{34F70825-9672-3FE4-7D84-BE02277E8689}"/>
              </a:ext>
            </a:extLst>
          </p:cNvPr>
          <p:cNvSpPr txBox="1">
            <a:spLocks/>
          </p:cNvSpPr>
          <p:nvPr/>
        </p:nvSpPr>
        <p:spPr>
          <a:xfrm>
            <a:off x="3223078" y="1234794"/>
            <a:ext cx="2805273"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r>
              <a:rPr lang="en-US"/>
              <a:t>712 manually labelled images</a:t>
            </a:r>
          </a:p>
        </p:txBody>
      </p:sp>
      <p:grpSp>
        <p:nvGrpSpPr>
          <p:cNvPr id="35" name="Google Shape;8525;p91">
            <a:extLst>
              <a:ext uri="{FF2B5EF4-FFF2-40B4-BE49-F238E27FC236}">
                <a16:creationId xmlns:a16="http://schemas.microsoft.com/office/drawing/2014/main" id="{5B600964-27A5-AC9D-2049-7219C5C48D5C}"/>
              </a:ext>
            </a:extLst>
          </p:cNvPr>
          <p:cNvGrpSpPr/>
          <p:nvPr/>
        </p:nvGrpSpPr>
        <p:grpSpPr>
          <a:xfrm>
            <a:off x="2697914" y="1204412"/>
            <a:ext cx="356205" cy="355258"/>
            <a:chOff x="-44914800" y="3560450"/>
            <a:chExt cx="300900" cy="300100"/>
          </a:xfrm>
          <a:solidFill>
            <a:srgbClr val="CA7372"/>
          </a:solidFill>
        </p:grpSpPr>
        <p:sp>
          <p:nvSpPr>
            <p:cNvPr id="36" name="Google Shape;8526;p91">
              <a:extLst>
                <a:ext uri="{FF2B5EF4-FFF2-40B4-BE49-F238E27FC236}">
                  <a16:creationId xmlns:a16="http://schemas.microsoft.com/office/drawing/2014/main" id="{C87E6C95-286D-ACE4-1D28-9D71D9D2F218}"/>
                </a:ext>
              </a:extLst>
            </p:cNvPr>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grpFill/>
            <a:ln>
              <a:solidFill>
                <a:srgbClr val="CA737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27;p91">
              <a:extLst>
                <a:ext uri="{FF2B5EF4-FFF2-40B4-BE49-F238E27FC236}">
                  <a16:creationId xmlns:a16="http://schemas.microsoft.com/office/drawing/2014/main" id="{72B30F74-2F10-AEF2-4041-8DA563F2A658}"/>
                </a:ext>
              </a:extLst>
            </p:cNvPr>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grpFill/>
            <a:ln>
              <a:solidFill>
                <a:srgbClr val="CA737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28;p91">
              <a:extLst>
                <a:ext uri="{FF2B5EF4-FFF2-40B4-BE49-F238E27FC236}">
                  <a16:creationId xmlns:a16="http://schemas.microsoft.com/office/drawing/2014/main" id="{BE62A0C8-9AB3-A81C-FAC8-CEAF6356FCBB}"/>
                </a:ext>
              </a:extLst>
            </p:cNvPr>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grpFill/>
            <a:ln>
              <a:solidFill>
                <a:srgbClr val="CA737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29;p91">
              <a:extLst>
                <a:ext uri="{FF2B5EF4-FFF2-40B4-BE49-F238E27FC236}">
                  <a16:creationId xmlns:a16="http://schemas.microsoft.com/office/drawing/2014/main" id="{51FA5569-0AED-2873-F5C5-0DAE40F82F07}"/>
                </a:ext>
              </a:extLst>
            </p:cNvPr>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grpFill/>
            <a:ln>
              <a:solidFill>
                <a:srgbClr val="CA737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30;p91">
              <a:extLst>
                <a:ext uri="{FF2B5EF4-FFF2-40B4-BE49-F238E27FC236}">
                  <a16:creationId xmlns:a16="http://schemas.microsoft.com/office/drawing/2014/main" id="{4115CA62-732D-CE6F-A7BC-E83A5415FD52}"/>
                </a:ext>
              </a:extLst>
            </p:cNvPr>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grpFill/>
            <a:ln>
              <a:solidFill>
                <a:srgbClr val="CA737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shot of a computer&#10;&#10;Description automatically generated with medium confidence">
            <a:extLst>
              <a:ext uri="{FF2B5EF4-FFF2-40B4-BE49-F238E27FC236}">
                <a16:creationId xmlns:a16="http://schemas.microsoft.com/office/drawing/2014/main" id="{513AB002-6694-558D-131E-6C5E55A5916E}"/>
              </a:ext>
            </a:extLst>
          </p:cNvPr>
          <p:cNvPicPr>
            <a:picLocks noChangeAspect="1"/>
          </p:cNvPicPr>
          <p:nvPr/>
        </p:nvPicPr>
        <p:blipFill rotWithShape="1">
          <a:blip r:embed="rId4"/>
          <a:srcRect t="5470" r="6054" b="36835"/>
          <a:stretch/>
        </p:blipFill>
        <p:spPr>
          <a:xfrm>
            <a:off x="766970" y="2668535"/>
            <a:ext cx="3773109" cy="1448252"/>
          </a:xfrm>
          <a:prstGeom prst="rect">
            <a:avLst/>
          </a:prstGeom>
          <a:ln>
            <a:solidFill>
              <a:schemeClr val="tx1"/>
            </a:solidFill>
          </a:ln>
          <a:effectLst/>
        </p:spPr>
      </p:pic>
      <p:pic>
        <p:nvPicPr>
          <p:cNvPr id="17" name="Picture 16" descr="A picture containing table&#10;&#10;Description automatically generated">
            <a:extLst>
              <a:ext uri="{FF2B5EF4-FFF2-40B4-BE49-F238E27FC236}">
                <a16:creationId xmlns:a16="http://schemas.microsoft.com/office/drawing/2014/main" id="{9AC0C2C1-2F1D-DFA3-E93D-F71A5BA454A9}"/>
              </a:ext>
            </a:extLst>
          </p:cNvPr>
          <p:cNvPicPr>
            <a:picLocks noChangeAspect="1"/>
          </p:cNvPicPr>
          <p:nvPr/>
        </p:nvPicPr>
        <p:blipFill>
          <a:blip r:embed="rId5"/>
          <a:stretch>
            <a:fillRect/>
          </a:stretch>
        </p:blipFill>
        <p:spPr>
          <a:xfrm>
            <a:off x="5326426" y="2150088"/>
            <a:ext cx="1987243" cy="2408431"/>
          </a:xfrm>
          <a:prstGeom prst="rect">
            <a:avLst/>
          </a:prstGeom>
          <a:ln>
            <a:solidFill>
              <a:schemeClr val="tx1"/>
            </a:solidFill>
          </a:ln>
        </p:spPr>
      </p:pic>
      <p:cxnSp>
        <p:nvCxnSpPr>
          <p:cNvPr id="57" name="Straight Arrow Connector 56">
            <a:extLst>
              <a:ext uri="{FF2B5EF4-FFF2-40B4-BE49-F238E27FC236}">
                <a16:creationId xmlns:a16="http://schemas.microsoft.com/office/drawing/2014/main" id="{8B9C36AB-120D-56BE-174B-61F255BDC6C5}"/>
              </a:ext>
            </a:extLst>
          </p:cNvPr>
          <p:cNvCxnSpPr>
            <a:cxnSpLocks/>
          </p:cNvCxnSpPr>
          <p:nvPr/>
        </p:nvCxnSpPr>
        <p:spPr>
          <a:xfrm>
            <a:off x="4572000" y="3304031"/>
            <a:ext cx="685800" cy="0"/>
          </a:xfrm>
          <a:prstGeom prst="straightConnector1">
            <a:avLst/>
          </a:prstGeom>
          <a:ln w="57150">
            <a:solidFill>
              <a:srgbClr val="CA7372"/>
            </a:solidFill>
            <a:tailEnd type="triangle"/>
          </a:ln>
        </p:spPr>
        <p:style>
          <a:lnRef idx="1">
            <a:schemeClr val="accent1"/>
          </a:lnRef>
          <a:fillRef idx="0">
            <a:schemeClr val="accent1"/>
          </a:fillRef>
          <a:effectRef idx="0">
            <a:schemeClr val="accent1"/>
          </a:effectRef>
          <a:fontRef idx="minor">
            <a:schemeClr val="tx1"/>
          </a:fontRef>
        </p:style>
      </p:cxnSp>
      <p:sp>
        <p:nvSpPr>
          <p:cNvPr id="60" name="Google Shape;674;p48">
            <a:extLst>
              <a:ext uri="{FF2B5EF4-FFF2-40B4-BE49-F238E27FC236}">
                <a16:creationId xmlns:a16="http://schemas.microsoft.com/office/drawing/2014/main" id="{C12FE269-B874-FC34-B0ED-63755A695B34}"/>
              </a:ext>
            </a:extLst>
          </p:cNvPr>
          <p:cNvSpPr txBox="1">
            <a:spLocks/>
          </p:cNvSpPr>
          <p:nvPr/>
        </p:nvSpPr>
        <p:spPr>
          <a:xfrm>
            <a:off x="1688820" y="4612275"/>
            <a:ext cx="1632876"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r>
              <a:rPr lang="en-US"/>
              <a:t>Labelled images</a:t>
            </a:r>
          </a:p>
        </p:txBody>
      </p:sp>
      <p:sp>
        <p:nvSpPr>
          <p:cNvPr id="61" name="Google Shape;674;p48">
            <a:extLst>
              <a:ext uri="{FF2B5EF4-FFF2-40B4-BE49-F238E27FC236}">
                <a16:creationId xmlns:a16="http://schemas.microsoft.com/office/drawing/2014/main" id="{033AF02A-CDDD-0300-FB1A-5D7AE8BBCE76}"/>
              </a:ext>
            </a:extLst>
          </p:cNvPr>
          <p:cNvSpPr txBox="1">
            <a:spLocks/>
          </p:cNvSpPr>
          <p:nvPr/>
        </p:nvSpPr>
        <p:spPr>
          <a:xfrm>
            <a:off x="5882638" y="4612275"/>
            <a:ext cx="1078711"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1"/>
              </a:buClr>
              <a:buSzPts val="1400"/>
              <a:buFont typeface="Raleway Medium"/>
              <a:buNone/>
              <a:defRPr sz="1400" b="0" i="0" u="none" strike="noStrike" cap="none">
                <a:solidFill>
                  <a:schemeClr val="dk1"/>
                </a:solidFill>
                <a:latin typeface="Raleway Medium"/>
                <a:ea typeface="Raleway Medium"/>
                <a:cs typeface="Raleway Medium"/>
                <a:sym typeface="Raleway Medium"/>
              </a:defRPr>
            </a:lvl9pPr>
          </a:lstStyle>
          <a:p>
            <a:pPr marL="0" indent="0"/>
            <a:r>
              <a:rPr lang="en-US"/>
              <a:t>XML files</a:t>
            </a:r>
          </a:p>
        </p:txBody>
      </p:sp>
    </p:spTree>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Google Shape;331;p41"/>
          <p:cNvSpPr txBox="1">
            <a:spLocks noGrp="1"/>
          </p:cNvSpPr>
          <p:nvPr>
            <p:ph type="title"/>
          </p:nvPr>
        </p:nvSpPr>
        <p:spPr>
          <a:xfrm>
            <a:off x="2086700" y="2703650"/>
            <a:ext cx="4104300" cy="6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DISCUSSION</a:t>
            </a:r>
            <a:endParaRPr/>
          </a:p>
        </p:txBody>
      </p:sp>
      <p:sp>
        <p:nvSpPr>
          <p:cNvPr id="332" name="Google Shape;332;p41"/>
          <p:cNvSpPr txBox="1">
            <a:spLocks noGrp="1"/>
          </p:cNvSpPr>
          <p:nvPr>
            <p:ph type="title" idx="2"/>
          </p:nvPr>
        </p:nvSpPr>
        <p:spPr>
          <a:xfrm>
            <a:off x="2086700" y="1138788"/>
            <a:ext cx="2368500" cy="15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333" name="Google Shape;333;p41"/>
          <p:cNvCxnSpPr/>
          <p:nvPr/>
        </p:nvCxnSpPr>
        <p:spPr>
          <a:xfrm>
            <a:off x="717000" y="531200"/>
            <a:ext cx="0" cy="4094100"/>
          </a:xfrm>
          <a:prstGeom prst="straightConnector1">
            <a:avLst/>
          </a:prstGeom>
          <a:noFill/>
          <a:ln w="9525" cap="flat" cmpd="sng">
            <a:solidFill>
              <a:schemeClr val="dk1"/>
            </a:solidFill>
            <a:prstDash val="solid"/>
            <a:round/>
            <a:headEnd type="none" w="med" len="med"/>
            <a:tailEnd type="none" w="med" len="med"/>
          </a:ln>
        </p:spPr>
      </p:cxnSp>
      <p:grpSp>
        <p:nvGrpSpPr>
          <p:cNvPr id="334" name="Google Shape;334;p41"/>
          <p:cNvGrpSpPr/>
          <p:nvPr/>
        </p:nvGrpSpPr>
        <p:grpSpPr>
          <a:xfrm>
            <a:off x="715825" y="537675"/>
            <a:ext cx="8425200" cy="4081125"/>
            <a:chOff x="715825" y="537675"/>
            <a:chExt cx="8425200" cy="4081125"/>
          </a:xfrm>
        </p:grpSpPr>
        <p:grpSp>
          <p:nvGrpSpPr>
            <p:cNvPr id="335" name="Google Shape;335;p41"/>
            <p:cNvGrpSpPr/>
            <p:nvPr/>
          </p:nvGrpSpPr>
          <p:grpSpPr>
            <a:xfrm>
              <a:off x="715825" y="537675"/>
              <a:ext cx="8425200" cy="4081125"/>
              <a:chOff x="715825" y="537675"/>
              <a:chExt cx="8425200" cy="4081125"/>
            </a:xfrm>
          </p:grpSpPr>
          <p:grpSp>
            <p:nvGrpSpPr>
              <p:cNvPr id="336" name="Google Shape;336;p41"/>
              <p:cNvGrpSpPr/>
              <p:nvPr/>
            </p:nvGrpSpPr>
            <p:grpSpPr>
              <a:xfrm>
                <a:off x="715825" y="537675"/>
                <a:ext cx="8425200" cy="4081125"/>
                <a:chOff x="715825" y="537675"/>
                <a:chExt cx="8425200" cy="4081125"/>
              </a:xfrm>
            </p:grpSpPr>
            <p:cxnSp>
              <p:nvCxnSpPr>
                <p:cNvPr id="337" name="Google Shape;337;p41"/>
                <p:cNvCxnSpPr/>
                <p:nvPr/>
              </p:nvCxnSpPr>
              <p:spPr>
                <a:xfrm>
                  <a:off x="715825" y="2569040"/>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338" name="Google Shape;338;p41"/>
                <p:cNvCxnSpPr/>
                <p:nvPr/>
              </p:nvCxnSpPr>
              <p:spPr>
                <a:xfrm>
                  <a:off x="715825" y="1145959"/>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339" name="Google Shape;339;p41"/>
                <p:cNvCxnSpPr/>
                <p:nvPr/>
              </p:nvCxnSpPr>
              <p:spPr>
                <a:xfrm>
                  <a:off x="1852350" y="537675"/>
                  <a:ext cx="0" cy="4074600"/>
                </a:xfrm>
                <a:prstGeom prst="straightConnector1">
                  <a:avLst/>
                </a:prstGeom>
                <a:noFill/>
                <a:ln w="9525" cap="flat" cmpd="sng">
                  <a:solidFill>
                    <a:schemeClr val="accent3"/>
                  </a:solidFill>
                  <a:prstDash val="solid"/>
                  <a:round/>
                  <a:headEnd type="none" w="med" len="med"/>
                  <a:tailEnd type="none" w="med" len="med"/>
                </a:ln>
              </p:spPr>
            </p:cxnSp>
            <p:cxnSp>
              <p:nvCxnSpPr>
                <p:cNvPr id="340" name="Google Shape;340;p41"/>
                <p:cNvCxnSpPr/>
                <p:nvPr/>
              </p:nvCxnSpPr>
              <p:spPr>
                <a:xfrm>
                  <a:off x="4581075" y="1140125"/>
                  <a:ext cx="0" cy="1431600"/>
                </a:xfrm>
                <a:prstGeom prst="straightConnector1">
                  <a:avLst/>
                </a:prstGeom>
                <a:noFill/>
                <a:ln w="9525" cap="flat" cmpd="sng">
                  <a:solidFill>
                    <a:schemeClr val="accent3"/>
                  </a:solidFill>
                  <a:prstDash val="solid"/>
                  <a:round/>
                  <a:headEnd type="none" w="med" len="med"/>
                  <a:tailEnd type="none" w="med" len="med"/>
                </a:ln>
              </p:spPr>
            </p:cxnSp>
            <p:cxnSp>
              <p:nvCxnSpPr>
                <p:cNvPr id="341" name="Google Shape;341;p41"/>
                <p:cNvCxnSpPr/>
                <p:nvPr/>
              </p:nvCxnSpPr>
              <p:spPr>
                <a:xfrm>
                  <a:off x="1745575" y="541500"/>
                  <a:ext cx="0" cy="4077300"/>
                </a:xfrm>
                <a:prstGeom prst="straightConnector1">
                  <a:avLst/>
                </a:prstGeom>
                <a:noFill/>
                <a:ln w="9525" cap="flat" cmpd="sng">
                  <a:solidFill>
                    <a:schemeClr val="accent3"/>
                  </a:solidFill>
                  <a:prstDash val="solid"/>
                  <a:round/>
                  <a:headEnd type="none" w="med" len="med"/>
                  <a:tailEnd type="none" w="med" len="med"/>
                </a:ln>
              </p:spPr>
            </p:cxnSp>
          </p:grpSp>
          <p:cxnSp>
            <p:nvCxnSpPr>
              <p:cNvPr id="342" name="Google Shape;342;p41"/>
              <p:cNvCxnSpPr/>
              <p:nvPr/>
            </p:nvCxnSpPr>
            <p:spPr>
              <a:xfrm>
                <a:off x="1238075" y="1153081"/>
                <a:ext cx="0" cy="3452400"/>
              </a:xfrm>
              <a:prstGeom prst="straightConnector1">
                <a:avLst/>
              </a:prstGeom>
              <a:noFill/>
              <a:ln w="9525" cap="flat" cmpd="sng">
                <a:solidFill>
                  <a:schemeClr val="accent3"/>
                </a:solidFill>
                <a:prstDash val="solid"/>
                <a:round/>
                <a:headEnd type="none" w="med" len="med"/>
                <a:tailEnd type="none" w="med" len="med"/>
              </a:ln>
            </p:spPr>
          </p:cxnSp>
        </p:grpSp>
        <p:cxnSp>
          <p:nvCxnSpPr>
            <p:cNvPr id="343" name="Google Shape;343;p41"/>
            <p:cNvCxnSpPr/>
            <p:nvPr/>
          </p:nvCxnSpPr>
          <p:spPr>
            <a:xfrm>
              <a:off x="715825" y="3247426"/>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4" name="Google Shape;344;p41"/>
            <p:cNvCxnSpPr/>
            <p:nvPr/>
          </p:nvCxnSpPr>
          <p:spPr>
            <a:xfrm>
              <a:off x="715825" y="3457528"/>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5" name="Google Shape;345;p41"/>
            <p:cNvCxnSpPr/>
            <p:nvPr/>
          </p:nvCxnSpPr>
          <p:spPr>
            <a:xfrm>
              <a:off x="715825" y="3914728"/>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6" name="Google Shape;346;p41"/>
            <p:cNvCxnSpPr/>
            <p:nvPr/>
          </p:nvCxnSpPr>
          <p:spPr>
            <a:xfrm>
              <a:off x="6191075" y="1153075"/>
              <a:ext cx="0" cy="2766000"/>
            </a:xfrm>
            <a:prstGeom prst="straightConnector1">
              <a:avLst/>
            </a:prstGeom>
            <a:noFill/>
            <a:ln w="9525" cap="flat" cmpd="sng">
              <a:solidFill>
                <a:srgbClr val="D3D3D3"/>
              </a:solidFill>
              <a:prstDash val="solid"/>
              <a:round/>
              <a:headEnd type="none" w="med" len="med"/>
              <a:tailEnd type="none" w="med" len="med"/>
            </a:ln>
          </p:spPr>
        </p:cxnSp>
      </p:grpSp>
      <p:sp>
        <p:nvSpPr>
          <p:cNvPr id="348" name="Google Shape;348;p41"/>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18</a:t>
            </a:fld>
            <a:endParaRPr sz="1700">
              <a:solidFill>
                <a:schemeClr val="lt1"/>
              </a:solidFill>
              <a:latin typeface="Oswald Light"/>
              <a:ea typeface="Oswald Light"/>
              <a:cs typeface="Oswald Light"/>
              <a:sym typeface="Oswald Light"/>
            </a:endParaRPr>
          </a:p>
        </p:txBody>
      </p:sp>
      <p:sp>
        <p:nvSpPr>
          <p:cNvPr id="350" name="Google Shape;350;p41"/>
          <p:cNvSpPr/>
          <p:nvPr/>
        </p:nvSpPr>
        <p:spPr>
          <a:xfrm rot="15822951">
            <a:off x="4723829" y="1184864"/>
            <a:ext cx="1345500" cy="1345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41"/>
          <p:cNvGrpSpPr/>
          <p:nvPr/>
        </p:nvGrpSpPr>
        <p:grpSpPr>
          <a:xfrm rot="3896571">
            <a:off x="5299813" y="1735022"/>
            <a:ext cx="443445" cy="783511"/>
            <a:chOff x="6246775" y="1956800"/>
            <a:chExt cx="80300" cy="221675"/>
          </a:xfrm>
        </p:grpSpPr>
        <p:sp>
          <p:nvSpPr>
            <p:cNvPr id="357" name="Google Shape;357;p41"/>
            <p:cNvSpPr/>
            <p:nvPr/>
          </p:nvSpPr>
          <p:spPr>
            <a:xfrm>
              <a:off x="6246775" y="1956800"/>
              <a:ext cx="11900" cy="23850"/>
            </a:xfrm>
            <a:custGeom>
              <a:avLst/>
              <a:gdLst/>
              <a:ahLst/>
              <a:cxnLst/>
              <a:rect l="l" t="t" r="r" b="b"/>
              <a:pathLst>
                <a:path w="476" h="954" extrusionOk="0">
                  <a:moveTo>
                    <a:pt x="195" y="1"/>
                  </a:moveTo>
                  <a:cubicBezTo>
                    <a:pt x="187" y="1"/>
                    <a:pt x="178" y="1"/>
                    <a:pt x="170" y="2"/>
                  </a:cubicBezTo>
                  <a:cubicBezTo>
                    <a:pt x="68" y="13"/>
                    <a:pt x="1" y="104"/>
                    <a:pt x="12" y="206"/>
                  </a:cubicBezTo>
                  <a:cubicBezTo>
                    <a:pt x="12" y="206"/>
                    <a:pt x="23" y="353"/>
                    <a:pt x="46" y="500"/>
                  </a:cubicBezTo>
                  <a:cubicBezTo>
                    <a:pt x="68" y="658"/>
                    <a:pt x="91" y="805"/>
                    <a:pt x="91" y="805"/>
                  </a:cubicBezTo>
                  <a:cubicBezTo>
                    <a:pt x="112" y="898"/>
                    <a:pt x="189" y="953"/>
                    <a:pt x="280" y="953"/>
                  </a:cubicBezTo>
                  <a:cubicBezTo>
                    <a:pt x="289" y="953"/>
                    <a:pt x="297" y="953"/>
                    <a:pt x="306" y="952"/>
                  </a:cubicBezTo>
                  <a:cubicBezTo>
                    <a:pt x="408" y="929"/>
                    <a:pt x="475" y="839"/>
                    <a:pt x="464" y="748"/>
                  </a:cubicBezTo>
                  <a:cubicBezTo>
                    <a:pt x="464" y="748"/>
                    <a:pt x="441" y="601"/>
                    <a:pt x="419" y="454"/>
                  </a:cubicBezTo>
                  <a:cubicBezTo>
                    <a:pt x="396" y="307"/>
                    <a:pt x="385" y="160"/>
                    <a:pt x="385" y="160"/>
                  </a:cubicBezTo>
                  <a:cubicBezTo>
                    <a:pt x="374" y="66"/>
                    <a:pt x="296"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6252150" y="1989800"/>
              <a:ext cx="13300" cy="23725"/>
            </a:xfrm>
            <a:custGeom>
              <a:avLst/>
              <a:gdLst/>
              <a:ahLst/>
              <a:cxnLst/>
              <a:rect l="l" t="t" r="r" b="b"/>
              <a:pathLst>
                <a:path w="532" h="949" extrusionOk="0">
                  <a:moveTo>
                    <a:pt x="199" y="1"/>
                  </a:moveTo>
                  <a:cubicBezTo>
                    <a:pt x="185" y="1"/>
                    <a:pt x="172" y="2"/>
                    <a:pt x="159" y="5"/>
                  </a:cubicBezTo>
                  <a:cubicBezTo>
                    <a:pt x="57" y="28"/>
                    <a:pt x="0" y="118"/>
                    <a:pt x="12" y="220"/>
                  </a:cubicBezTo>
                  <a:cubicBezTo>
                    <a:pt x="12" y="220"/>
                    <a:pt x="46" y="367"/>
                    <a:pt x="80" y="514"/>
                  </a:cubicBezTo>
                  <a:cubicBezTo>
                    <a:pt x="113" y="661"/>
                    <a:pt x="147" y="808"/>
                    <a:pt x="147" y="808"/>
                  </a:cubicBezTo>
                  <a:cubicBezTo>
                    <a:pt x="167" y="894"/>
                    <a:pt x="243" y="948"/>
                    <a:pt x="329" y="948"/>
                  </a:cubicBezTo>
                  <a:cubicBezTo>
                    <a:pt x="343" y="948"/>
                    <a:pt x="358" y="947"/>
                    <a:pt x="373" y="943"/>
                  </a:cubicBezTo>
                  <a:cubicBezTo>
                    <a:pt x="475" y="909"/>
                    <a:pt x="532" y="819"/>
                    <a:pt x="509" y="717"/>
                  </a:cubicBezTo>
                  <a:cubicBezTo>
                    <a:pt x="509" y="717"/>
                    <a:pt x="475" y="582"/>
                    <a:pt x="441" y="435"/>
                  </a:cubicBezTo>
                  <a:cubicBezTo>
                    <a:pt x="407" y="288"/>
                    <a:pt x="373" y="141"/>
                    <a:pt x="373" y="141"/>
                  </a:cubicBezTo>
                  <a:cubicBezTo>
                    <a:pt x="364" y="62"/>
                    <a:pt x="28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259775" y="2022300"/>
              <a:ext cx="14150" cy="23450"/>
            </a:xfrm>
            <a:custGeom>
              <a:avLst/>
              <a:gdLst/>
              <a:ahLst/>
              <a:cxnLst/>
              <a:rect l="l" t="t" r="r" b="b"/>
              <a:pathLst>
                <a:path w="566" h="938" extrusionOk="0">
                  <a:moveTo>
                    <a:pt x="204" y="0"/>
                  </a:moveTo>
                  <a:cubicBezTo>
                    <a:pt x="189" y="0"/>
                    <a:pt x="174" y="2"/>
                    <a:pt x="159" y="5"/>
                  </a:cubicBezTo>
                  <a:cubicBezTo>
                    <a:pt x="57" y="39"/>
                    <a:pt x="1" y="141"/>
                    <a:pt x="35" y="231"/>
                  </a:cubicBezTo>
                  <a:lnTo>
                    <a:pt x="182" y="808"/>
                  </a:lnTo>
                  <a:cubicBezTo>
                    <a:pt x="210" y="885"/>
                    <a:pt x="288" y="937"/>
                    <a:pt x="367" y="937"/>
                  </a:cubicBezTo>
                  <a:cubicBezTo>
                    <a:pt x="380" y="937"/>
                    <a:pt x="394" y="936"/>
                    <a:pt x="408" y="932"/>
                  </a:cubicBezTo>
                  <a:cubicBezTo>
                    <a:pt x="509" y="910"/>
                    <a:pt x="566" y="808"/>
                    <a:pt x="543" y="706"/>
                  </a:cubicBezTo>
                  <a:lnTo>
                    <a:pt x="385" y="141"/>
                  </a:lnTo>
                  <a:cubicBezTo>
                    <a:pt x="366" y="54"/>
                    <a:pt x="289" y="0"/>
                    <a:pt x="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6268550" y="2054800"/>
              <a:ext cx="13025" cy="23625"/>
            </a:xfrm>
            <a:custGeom>
              <a:avLst/>
              <a:gdLst/>
              <a:ahLst/>
              <a:cxnLst/>
              <a:rect l="l" t="t" r="r" b="b"/>
              <a:pathLst>
                <a:path w="521" h="945" extrusionOk="0">
                  <a:moveTo>
                    <a:pt x="199" y="0"/>
                  </a:moveTo>
                  <a:cubicBezTo>
                    <a:pt x="186" y="0"/>
                    <a:pt x="172" y="2"/>
                    <a:pt x="158" y="5"/>
                  </a:cubicBezTo>
                  <a:cubicBezTo>
                    <a:pt x="57" y="28"/>
                    <a:pt x="0" y="130"/>
                    <a:pt x="11" y="220"/>
                  </a:cubicBezTo>
                  <a:lnTo>
                    <a:pt x="79" y="503"/>
                  </a:lnTo>
                  <a:cubicBezTo>
                    <a:pt x="113" y="650"/>
                    <a:pt x="136" y="797"/>
                    <a:pt x="136" y="797"/>
                  </a:cubicBezTo>
                  <a:cubicBezTo>
                    <a:pt x="157" y="880"/>
                    <a:pt x="236" y="945"/>
                    <a:pt x="328" y="945"/>
                  </a:cubicBezTo>
                  <a:cubicBezTo>
                    <a:pt x="336" y="945"/>
                    <a:pt x="343" y="944"/>
                    <a:pt x="351" y="944"/>
                  </a:cubicBezTo>
                  <a:cubicBezTo>
                    <a:pt x="452" y="921"/>
                    <a:pt x="520" y="831"/>
                    <a:pt x="498" y="729"/>
                  </a:cubicBezTo>
                  <a:cubicBezTo>
                    <a:pt x="498" y="729"/>
                    <a:pt x="475" y="582"/>
                    <a:pt x="441" y="435"/>
                  </a:cubicBezTo>
                  <a:lnTo>
                    <a:pt x="373" y="141"/>
                  </a:lnTo>
                  <a:cubicBezTo>
                    <a:pt x="364" y="54"/>
                    <a:pt x="280"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6274475" y="2087675"/>
              <a:ext cx="11050" cy="23825"/>
            </a:xfrm>
            <a:custGeom>
              <a:avLst/>
              <a:gdLst/>
              <a:ahLst/>
              <a:cxnLst/>
              <a:rect l="l" t="t" r="r" b="b"/>
              <a:pathLst>
                <a:path w="442" h="953" extrusionOk="0">
                  <a:moveTo>
                    <a:pt x="192" y="0"/>
                  </a:moveTo>
                  <a:cubicBezTo>
                    <a:pt x="185" y="0"/>
                    <a:pt x="178" y="1"/>
                    <a:pt x="170" y="2"/>
                  </a:cubicBezTo>
                  <a:cubicBezTo>
                    <a:pt x="68" y="13"/>
                    <a:pt x="1" y="103"/>
                    <a:pt x="12" y="205"/>
                  </a:cubicBezTo>
                  <a:cubicBezTo>
                    <a:pt x="12" y="205"/>
                    <a:pt x="34" y="352"/>
                    <a:pt x="34" y="499"/>
                  </a:cubicBezTo>
                  <a:cubicBezTo>
                    <a:pt x="46" y="635"/>
                    <a:pt x="57" y="782"/>
                    <a:pt x="57" y="782"/>
                  </a:cubicBezTo>
                  <a:cubicBezTo>
                    <a:pt x="68" y="877"/>
                    <a:pt x="148" y="952"/>
                    <a:pt x="241" y="952"/>
                  </a:cubicBezTo>
                  <a:cubicBezTo>
                    <a:pt x="248" y="952"/>
                    <a:pt x="254" y="952"/>
                    <a:pt x="261" y="951"/>
                  </a:cubicBezTo>
                  <a:cubicBezTo>
                    <a:pt x="362" y="951"/>
                    <a:pt x="441" y="861"/>
                    <a:pt x="430" y="759"/>
                  </a:cubicBezTo>
                  <a:cubicBezTo>
                    <a:pt x="430" y="759"/>
                    <a:pt x="419" y="612"/>
                    <a:pt x="408" y="465"/>
                  </a:cubicBezTo>
                  <a:cubicBezTo>
                    <a:pt x="396" y="307"/>
                    <a:pt x="374" y="160"/>
                    <a:pt x="374" y="160"/>
                  </a:cubicBezTo>
                  <a:cubicBezTo>
                    <a:pt x="363" y="66"/>
                    <a:pt x="285"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p:nvPr/>
          </p:nvSpPr>
          <p:spPr>
            <a:xfrm>
              <a:off x="6276175" y="2121050"/>
              <a:ext cx="9925" cy="24050"/>
            </a:xfrm>
            <a:custGeom>
              <a:avLst/>
              <a:gdLst/>
              <a:ahLst/>
              <a:cxnLst/>
              <a:rect l="l" t="t" r="r" b="b"/>
              <a:pathLst>
                <a:path w="397" h="962" extrusionOk="0">
                  <a:moveTo>
                    <a:pt x="204" y="1"/>
                  </a:moveTo>
                  <a:cubicBezTo>
                    <a:pt x="102" y="1"/>
                    <a:pt x="12" y="80"/>
                    <a:pt x="23" y="182"/>
                  </a:cubicBezTo>
                  <a:cubicBezTo>
                    <a:pt x="23" y="182"/>
                    <a:pt x="23" y="216"/>
                    <a:pt x="23" y="272"/>
                  </a:cubicBezTo>
                  <a:cubicBezTo>
                    <a:pt x="12" y="329"/>
                    <a:pt x="12" y="408"/>
                    <a:pt x="12" y="476"/>
                  </a:cubicBezTo>
                  <a:lnTo>
                    <a:pt x="0" y="770"/>
                  </a:lnTo>
                  <a:cubicBezTo>
                    <a:pt x="0" y="871"/>
                    <a:pt x="79" y="950"/>
                    <a:pt x="181" y="962"/>
                  </a:cubicBezTo>
                  <a:cubicBezTo>
                    <a:pt x="283" y="962"/>
                    <a:pt x="373" y="883"/>
                    <a:pt x="373" y="781"/>
                  </a:cubicBezTo>
                  <a:cubicBezTo>
                    <a:pt x="373" y="781"/>
                    <a:pt x="385" y="634"/>
                    <a:pt x="385" y="487"/>
                  </a:cubicBezTo>
                  <a:cubicBezTo>
                    <a:pt x="385" y="408"/>
                    <a:pt x="385" y="329"/>
                    <a:pt x="385" y="272"/>
                  </a:cubicBezTo>
                  <a:cubicBezTo>
                    <a:pt x="396" y="216"/>
                    <a:pt x="385" y="182"/>
                    <a:pt x="385" y="182"/>
                  </a:cubicBezTo>
                  <a:cubicBezTo>
                    <a:pt x="385" y="80"/>
                    <a:pt x="306"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6273350" y="2154400"/>
              <a:ext cx="11325" cy="24075"/>
            </a:xfrm>
            <a:custGeom>
              <a:avLst/>
              <a:gdLst/>
              <a:ahLst/>
              <a:cxnLst/>
              <a:rect l="l" t="t" r="r" b="b"/>
              <a:pathLst>
                <a:path w="453" h="963" extrusionOk="0">
                  <a:moveTo>
                    <a:pt x="272" y="1"/>
                  </a:moveTo>
                  <a:cubicBezTo>
                    <a:pt x="170" y="1"/>
                    <a:pt x="79" y="69"/>
                    <a:pt x="68" y="170"/>
                  </a:cubicBezTo>
                  <a:cubicBezTo>
                    <a:pt x="68" y="170"/>
                    <a:pt x="57" y="317"/>
                    <a:pt x="46" y="464"/>
                  </a:cubicBezTo>
                  <a:lnTo>
                    <a:pt x="12" y="758"/>
                  </a:lnTo>
                  <a:cubicBezTo>
                    <a:pt x="0" y="860"/>
                    <a:pt x="79" y="939"/>
                    <a:pt x="181" y="962"/>
                  </a:cubicBezTo>
                  <a:cubicBezTo>
                    <a:pt x="188" y="963"/>
                    <a:pt x="194" y="963"/>
                    <a:pt x="201" y="963"/>
                  </a:cubicBezTo>
                  <a:cubicBezTo>
                    <a:pt x="294" y="963"/>
                    <a:pt x="374" y="887"/>
                    <a:pt x="385" y="792"/>
                  </a:cubicBezTo>
                  <a:lnTo>
                    <a:pt x="419" y="498"/>
                  </a:lnTo>
                  <a:cubicBezTo>
                    <a:pt x="430" y="351"/>
                    <a:pt x="441" y="204"/>
                    <a:pt x="441" y="204"/>
                  </a:cubicBezTo>
                  <a:cubicBezTo>
                    <a:pt x="453" y="103"/>
                    <a:pt x="373" y="12"/>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6281550" y="2002025"/>
              <a:ext cx="31400" cy="151000"/>
            </a:xfrm>
            <a:custGeom>
              <a:avLst/>
              <a:gdLst/>
              <a:ahLst/>
              <a:cxnLst/>
              <a:rect l="l" t="t" r="r" b="b"/>
              <a:pathLst>
                <a:path w="1256" h="6040" extrusionOk="0">
                  <a:moveTo>
                    <a:pt x="134" y="0"/>
                  </a:moveTo>
                  <a:cubicBezTo>
                    <a:pt x="127" y="0"/>
                    <a:pt x="120" y="1"/>
                    <a:pt x="113" y="2"/>
                  </a:cubicBezTo>
                  <a:cubicBezTo>
                    <a:pt x="45" y="25"/>
                    <a:pt x="0" y="93"/>
                    <a:pt x="23" y="160"/>
                  </a:cubicBezTo>
                  <a:cubicBezTo>
                    <a:pt x="113" y="567"/>
                    <a:pt x="215" y="940"/>
                    <a:pt x="317" y="1291"/>
                  </a:cubicBezTo>
                  <a:cubicBezTo>
                    <a:pt x="678" y="2625"/>
                    <a:pt x="995" y="3778"/>
                    <a:pt x="859" y="5904"/>
                  </a:cubicBezTo>
                  <a:cubicBezTo>
                    <a:pt x="848" y="5983"/>
                    <a:pt x="905" y="6039"/>
                    <a:pt x="984" y="6039"/>
                  </a:cubicBezTo>
                  <a:cubicBezTo>
                    <a:pt x="1052" y="6039"/>
                    <a:pt x="1108" y="5994"/>
                    <a:pt x="1119" y="5926"/>
                  </a:cubicBezTo>
                  <a:cubicBezTo>
                    <a:pt x="1255" y="3756"/>
                    <a:pt x="916" y="2523"/>
                    <a:pt x="565" y="1223"/>
                  </a:cubicBezTo>
                  <a:cubicBezTo>
                    <a:pt x="464" y="873"/>
                    <a:pt x="362" y="500"/>
                    <a:pt x="271" y="104"/>
                  </a:cubicBezTo>
                  <a:cubicBezTo>
                    <a:pt x="251" y="43"/>
                    <a:pt x="195"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1"/>
            <p:cNvSpPr/>
            <p:nvPr/>
          </p:nvSpPr>
          <p:spPr>
            <a:xfrm>
              <a:off x="6303025" y="2022350"/>
              <a:ext cx="24050" cy="109750"/>
            </a:xfrm>
            <a:custGeom>
              <a:avLst/>
              <a:gdLst/>
              <a:ahLst/>
              <a:cxnLst/>
              <a:rect l="l" t="t" r="r" b="b"/>
              <a:pathLst>
                <a:path w="962" h="4390" extrusionOk="0">
                  <a:moveTo>
                    <a:pt x="139" y="1"/>
                  </a:moveTo>
                  <a:cubicBezTo>
                    <a:pt x="131" y="1"/>
                    <a:pt x="122" y="2"/>
                    <a:pt x="113" y="3"/>
                  </a:cubicBezTo>
                  <a:cubicBezTo>
                    <a:pt x="46" y="26"/>
                    <a:pt x="0" y="94"/>
                    <a:pt x="23" y="161"/>
                  </a:cubicBezTo>
                  <a:lnTo>
                    <a:pt x="113" y="478"/>
                  </a:lnTo>
                  <a:cubicBezTo>
                    <a:pt x="407" y="1586"/>
                    <a:pt x="701" y="2637"/>
                    <a:pt x="679" y="4254"/>
                  </a:cubicBezTo>
                  <a:cubicBezTo>
                    <a:pt x="679" y="4333"/>
                    <a:pt x="735" y="4390"/>
                    <a:pt x="814" y="4390"/>
                  </a:cubicBezTo>
                  <a:cubicBezTo>
                    <a:pt x="882" y="4390"/>
                    <a:pt x="939" y="4333"/>
                    <a:pt x="939" y="4265"/>
                  </a:cubicBezTo>
                  <a:cubicBezTo>
                    <a:pt x="961" y="2603"/>
                    <a:pt x="667" y="1541"/>
                    <a:pt x="362" y="410"/>
                  </a:cubicBezTo>
                  <a:lnTo>
                    <a:pt x="272" y="94"/>
                  </a:lnTo>
                  <a:cubicBezTo>
                    <a:pt x="252" y="34"/>
                    <a:pt x="198"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Picture 39">
            <a:extLst>
              <a:ext uri="{FF2B5EF4-FFF2-40B4-BE49-F238E27FC236}">
                <a16:creationId xmlns:a16="http://schemas.microsoft.com/office/drawing/2014/main" id="{1101152D-29C4-1EC0-A863-EF9C8E97A6D6}"/>
              </a:ext>
            </a:extLst>
          </p:cNvPr>
          <p:cNvPicPr>
            <a:picLocks noChangeAspect="1"/>
          </p:cNvPicPr>
          <p:nvPr/>
        </p:nvPicPr>
        <p:blipFill>
          <a:blip r:embed="rId3"/>
          <a:stretch>
            <a:fillRect/>
          </a:stretch>
        </p:blipFill>
        <p:spPr>
          <a:xfrm>
            <a:off x="4951856" y="1249649"/>
            <a:ext cx="1018470" cy="821566"/>
          </a:xfrm>
          <a:prstGeom prst="rect">
            <a:avLst/>
          </a:prstGeom>
        </p:spPr>
      </p:pic>
      <p:sp>
        <p:nvSpPr>
          <p:cNvPr id="3" name="Subtitle 2">
            <a:extLst>
              <a:ext uri="{FF2B5EF4-FFF2-40B4-BE49-F238E27FC236}">
                <a16:creationId xmlns:a16="http://schemas.microsoft.com/office/drawing/2014/main" id="{6C9490AB-1B80-AF34-C210-1DD1F6CF0DE5}"/>
              </a:ext>
            </a:extLst>
          </p:cNvPr>
          <p:cNvSpPr>
            <a:spLocks noGrp="1"/>
          </p:cNvSpPr>
          <p:nvPr>
            <p:ph type="subTitle" idx="1"/>
          </p:nvPr>
        </p:nvSpPr>
        <p:spPr/>
        <p:txBody>
          <a:bodyPr/>
          <a:lstStyle/>
          <a:p>
            <a:endParaRPr lang="en-MX"/>
          </a:p>
        </p:txBody>
      </p:sp>
    </p:spTree>
    <p:extLst>
      <p:ext uri="{BB962C8B-B14F-4D97-AF65-F5344CB8AC3E}">
        <p14:creationId xmlns:p14="http://schemas.microsoft.com/office/powerpoint/2010/main" val="422263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51"/>
          <p:cNvSpPr txBox="1">
            <a:spLocks noGrp="1"/>
          </p:cNvSpPr>
          <p:nvPr>
            <p:ph type="body" idx="1"/>
          </p:nvPr>
        </p:nvSpPr>
        <p:spPr>
          <a:xfrm>
            <a:off x="620226" y="1345136"/>
            <a:ext cx="3475500" cy="448494"/>
          </a:xfrm>
          <a:prstGeom prst="rect">
            <a:avLst/>
          </a:prstGeom>
        </p:spPr>
        <p:txBody>
          <a:bodyPr spcFirstLastPara="1" wrap="square" lIns="91425" tIns="91425" rIns="91425" bIns="91425" anchor="t" anchorCtr="0">
            <a:noAutofit/>
          </a:bodyPr>
          <a:lstStyle/>
          <a:p>
            <a:pPr marL="285750" indent="-285750"/>
            <a:r>
              <a:rPr lang="en-US" b="1"/>
              <a:t>Nvidia Drive Labs, RNNs:</a:t>
            </a:r>
            <a:endParaRPr/>
          </a:p>
        </p:txBody>
      </p:sp>
      <p:sp>
        <p:nvSpPr>
          <p:cNvPr id="803" name="Google Shape;803;p51"/>
          <p:cNvSpPr txBox="1">
            <a:spLocks noGrp="1"/>
          </p:cNvSpPr>
          <p:nvPr>
            <p:ph type="title"/>
          </p:nvPr>
        </p:nvSpPr>
        <p:spPr>
          <a:xfrm>
            <a:off x="828738" y="461415"/>
            <a:ext cx="6740092" cy="792780"/>
          </a:xfrm>
          <a:prstGeom prst="rect">
            <a:avLst/>
          </a:prstGeom>
        </p:spPr>
        <p:txBody>
          <a:bodyPr spcFirstLastPara="1" wrap="square" lIns="91425" tIns="91425" rIns="91425" bIns="91425" anchor="ctr" anchorCtr="0">
            <a:noAutofit/>
          </a:bodyPr>
          <a:lstStyle/>
          <a:p>
            <a:pPr lvl="0"/>
            <a:r>
              <a:rPr lang="en-US">
                <a:solidFill>
                  <a:srgbClr val="CA1817"/>
                </a:solidFill>
              </a:rPr>
              <a:t>RELATED WORK &amp; FUTURE PROSPECTS</a:t>
            </a:r>
            <a:endParaRPr>
              <a:solidFill>
                <a:srgbClr val="CA1817"/>
              </a:solidFill>
            </a:endParaRPr>
          </a:p>
        </p:txBody>
      </p:sp>
      <p:sp>
        <p:nvSpPr>
          <p:cNvPr id="805" name="Google Shape;805;p51"/>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700">
                <a:solidFill>
                  <a:schemeClr val="lt1"/>
                </a:solidFill>
                <a:latin typeface="Oswald Light"/>
                <a:ea typeface="Oswald Light"/>
                <a:cs typeface="Oswald Light"/>
                <a:sym typeface="Oswald Light"/>
              </a:rPr>
              <a:t>19</a:t>
            </a:fld>
            <a:endParaRPr sz="1700">
              <a:solidFill>
                <a:schemeClr val="lt1"/>
              </a:solidFill>
              <a:latin typeface="Oswald Light"/>
              <a:ea typeface="Oswald Light"/>
              <a:cs typeface="Oswald Light"/>
              <a:sym typeface="Oswald Light"/>
            </a:endParaRPr>
          </a:p>
        </p:txBody>
      </p:sp>
      <p:grpSp>
        <p:nvGrpSpPr>
          <p:cNvPr id="807" name="Google Shape;807;p51"/>
          <p:cNvGrpSpPr/>
          <p:nvPr/>
        </p:nvGrpSpPr>
        <p:grpSpPr>
          <a:xfrm>
            <a:off x="409185" y="243970"/>
            <a:ext cx="7890126" cy="4906157"/>
            <a:chOff x="587450" y="414600"/>
            <a:chExt cx="7858715" cy="4185000"/>
          </a:xfrm>
        </p:grpSpPr>
        <p:cxnSp>
          <p:nvCxnSpPr>
            <p:cNvPr id="808" name="Google Shape;808;p51"/>
            <p:cNvCxnSpPr/>
            <p:nvPr/>
          </p:nvCxnSpPr>
          <p:spPr>
            <a:xfrm>
              <a:off x="685542" y="538986"/>
              <a:ext cx="15729" cy="4060614"/>
            </a:xfrm>
            <a:prstGeom prst="straightConnector1">
              <a:avLst/>
            </a:prstGeom>
            <a:noFill/>
            <a:ln w="9525" cap="flat" cmpd="sng">
              <a:solidFill>
                <a:schemeClr val="accent3"/>
              </a:solidFill>
              <a:prstDash val="solid"/>
              <a:round/>
              <a:headEnd type="none" w="med" len="med"/>
              <a:tailEnd type="none" w="med" len="med"/>
            </a:ln>
          </p:spPr>
        </p:cxnSp>
        <p:cxnSp>
          <p:nvCxnSpPr>
            <p:cNvPr id="809" name="Google Shape;809;p51"/>
            <p:cNvCxnSpPr>
              <a:cxnSpLocks/>
            </p:cNvCxnSpPr>
            <p:nvPr/>
          </p:nvCxnSpPr>
          <p:spPr>
            <a:xfrm flipH="1">
              <a:off x="3647738" y="1282433"/>
              <a:ext cx="47230" cy="3311746"/>
            </a:xfrm>
            <a:prstGeom prst="straightConnector1">
              <a:avLst/>
            </a:prstGeom>
            <a:noFill/>
            <a:ln w="9525" cap="flat" cmpd="sng">
              <a:solidFill>
                <a:schemeClr val="accent3"/>
              </a:solidFill>
              <a:prstDash val="solid"/>
              <a:round/>
              <a:headEnd type="none" w="med" len="med"/>
              <a:tailEnd type="none" w="med" len="med"/>
            </a:ln>
          </p:spPr>
        </p:cxnSp>
        <p:cxnSp>
          <p:nvCxnSpPr>
            <p:cNvPr id="810" name="Google Shape;810;p51"/>
            <p:cNvCxnSpPr/>
            <p:nvPr/>
          </p:nvCxnSpPr>
          <p:spPr>
            <a:xfrm flipH="1">
              <a:off x="695682" y="539899"/>
              <a:ext cx="3913337" cy="1"/>
            </a:xfrm>
            <a:prstGeom prst="straightConnector1">
              <a:avLst/>
            </a:prstGeom>
            <a:noFill/>
            <a:ln w="9525" cap="flat" cmpd="sng">
              <a:solidFill>
                <a:schemeClr val="accent3"/>
              </a:solidFill>
              <a:prstDash val="solid"/>
              <a:round/>
              <a:headEnd type="none" w="med" len="med"/>
              <a:tailEnd type="none" w="med" len="med"/>
            </a:ln>
          </p:spPr>
        </p:cxnSp>
        <p:cxnSp>
          <p:nvCxnSpPr>
            <p:cNvPr id="811" name="Google Shape;811;p51"/>
            <p:cNvCxnSpPr>
              <a:cxnSpLocks/>
            </p:cNvCxnSpPr>
            <p:nvPr/>
          </p:nvCxnSpPr>
          <p:spPr>
            <a:xfrm flipH="1">
              <a:off x="696116" y="4261665"/>
              <a:ext cx="7744166" cy="13621"/>
            </a:xfrm>
            <a:prstGeom prst="straightConnector1">
              <a:avLst/>
            </a:prstGeom>
            <a:noFill/>
            <a:ln w="9525" cap="flat" cmpd="sng">
              <a:solidFill>
                <a:schemeClr val="accent3"/>
              </a:solidFill>
              <a:prstDash val="solid"/>
              <a:round/>
              <a:headEnd type="none" w="med" len="med"/>
              <a:tailEnd type="none" w="med" len="med"/>
            </a:ln>
          </p:spPr>
        </p:cxnSp>
        <p:cxnSp>
          <p:nvCxnSpPr>
            <p:cNvPr id="812" name="Google Shape;812;p51"/>
            <p:cNvCxnSpPr/>
            <p:nvPr/>
          </p:nvCxnSpPr>
          <p:spPr>
            <a:xfrm flipH="1">
              <a:off x="8440060" y="439007"/>
              <a:ext cx="5285" cy="4159832"/>
            </a:xfrm>
            <a:prstGeom prst="straightConnector1">
              <a:avLst/>
            </a:prstGeom>
            <a:noFill/>
            <a:ln w="9525" cap="flat" cmpd="sng">
              <a:solidFill>
                <a:schemeClr val="accent3"/>
              </a:solidFill>
              <a:prstDash val="solid"/>
              <a:round/>
              <a:headEnd type="none" w="med" len="med"/>
              <a:tailEnd type="none" w="med" len="med"/>
            </a:ln>
          </p:spPr>
        </p:cxnSp>
        <p:cxnSp>
          <p:nvCxnSpPr>
            <p:cNvPr id="813" name="Google Shape;813;p51"/>
            <p:cNvCxnSpPr/>
            <p:nvPr/>
          </p:nvCxnSpPr>
          <p:spPr>
            <a:xfrm flipH="1" flipV="1">
              <a:off x="4581257" y="539900"/>
              <a:ext cx="3864908" cy="10485"/>
            </a:xfrm>
            <a:prstGeom prst="straightConnector1">
              <a:avLst/>
            </a:prstGeom>
            <a:noFill/>
            <a:ln w="9525" cap="flat" cmpd="sng">
              <a:solidFill>
                <a:schemeClr val="accent3"/>
              </a:solidFill>
              <a:prstDash val="solid"/>
              <a:round/>
              <a:headEnd type="none" w="med" len="med"/>
              <a:tailEnd type="none" w="med" len="med"/>
            </a:ln>
          </p:spPr>
        </p:cxnSp>
        <p:cxnSp>
          <p:nvCxnSpPr>
            <p:cNvPr id="814" name="Google Shape;814;p51"/>
            <p:cNvCxnSpPr/>
            <p:nvPr/>
          </p:nvCxnSpPr>
          <p:spPr>
            <a:xfrm>
              <a:off x="587450" y="414600"/>
              <a:ext cx="0" cy="4185000"/>
            </a:xfrm>
            <a:prstGeom prst="straightConnector1">
              <a:avLst/>
            </a:prstGeom>
            <a:noFill/>
            <a:ln w="9525" cap="flat" cmpd="sng">
              <a:solidFill>
                <a:schemeClr val="accent3"/>
              </a:solidFill>
              <a:prstDash val="solid"/>
              <a:round/>
              <a:headEnd type="none" w="med" len="med"/>
              <a:tailEnd type="none" w="med" len="med"/>
            </a:ln>
          </p:spPr>
        </p:cxnSp>
      </p:grpSp>
      <p:sp>
        <p:nvSpPr>
          <p:cNvPr id="17" name="Google Shape;802;p51">
            <a:extLst>
              <a:ext uri="{FF2B5EF4-FFF2-40B4-BE49-F238E27FC236}">
                <a16:creationId xmlns:a16="http://schemas.microsoft.com/office/drawing/2014/main" id="{0279DDC1-5B37-B8B2-9BC5-452DBD25CFFE}"/>
              </a:ext>
            </a:extLst>
          </p:cNvPr>
          <p:cNvSpPr txBox="1">
            <a:spLocks/>
          </p:cNvSpPr>
          <p:nvPr/>
        </p:nvSpPr>
        <p:spPr>
          <a:xfrm>
            <a:off x="-1975" y="2171421"/>
            <a:ext cx="3748141" cy="2498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1pPr>
            <a:lvl2pPr marL="914400" marR="0" lvl="1"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2pPr>
            <a:lvl3pPr marL="1371600" marR="0" lvl="2"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3pPr>
            <a:lvl4pPr marL="1828800" marR="0" lvl="3"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4pPr>
            <a:lvl5pPr marL="2286000" marR="0" lvl="4"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5pPr>
            <a:lvl6pPr marL="2743200" marR="0" lvl="5"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6pPr>
            <a:lvl7pPr marL="3200400" marR="0" lvl="6"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7pPr>
            <a:lvl8pPr marL="3657600" marR="0" lvl="7"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8pPr>
            <a:lvl9pPr marL="4114800" marR="0" lvl="8"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9pPr>
          </a:lstStyle>
          <a:p>
            <a:pPr lvl="1" fontAlgn="base"/>
            <a:r>
              <a:rPr lang="en-US" sz="1200"/>
              <a:t>State-of-the-art technique on temporal data​</a:t>
            </a:r>
          </a:p>
          <a:p>
            <a:pPr marL="139700" indent="0" fontAlgn="base">
              <a:buNone/>
            </a:pPr>
            <a:r>
              <a:rPr lang="en-US" sz="1100"/>
              <a:t>​</a:t>
            </a:r>
          </a:p>
          <a:p>
            <a:pPr marL="139700" indent="0">
              <a:buNone/>
            </a:pPr>
            <a:endParaRPr lang="en-US" sz="1100"/>
          </a:p>
          <a:p>
            <a:pPr lvl="1" fontAlgn="base"/>
            <a:r>
              <a:rPr lang="en-US" sz="1200"/>
              <a:t>Use of Radar and Lidar sensors to predict Object Velocity​</a:t>
            </a:r>
          </a:p>
          <a:p>
            <a:pPr marL="139700" indent="0" fontAlgn="base">
              <a:buNone/>
            </a:pPr>
            <a:r>
              <a:rPr lang="en-US" sz="1100"/>
              <a:t>​</a:t>
            </a:r>
          </a:p>
          <a:p>
            <a:pPr marL="139700" indent="0">
              <a:buNone/>
            </a:pPr>
            <a:endParaRPr lang="en-US" sz="1100"/>
          </a:p>
          <a:p>
            <a:pPr lvl="1" fontAlgn="base"/>
            <a:r>
              <a:rPr lang="en-US" sz="1200"/>
              <a:t>RNN outputs: </a:t>
            </a:r>
          </a:p>
          <a:p>
            <a:pPr lvl="2"/>
            <a:r>
              <a:rPr lang="en-US" sz="1100"/>
              <a:t>Time-to-Collision, </a:t>
            </a:r>
          </a:p>
          <a:p>
            <a:pPr lvl="2"/>
            <a:r>
              <a:rPr lang="en-US" sz="1100"/>
              <a:t>Future Position</a:t>
            </a:r>
            <a:endParaRPr lang="en-US"/>
          </a:p>
          <a:p>
            <a:pPr lvl="2"/>
            <a:r>
              <a:rPr lang="en-US" sz="1100"/>
              <a:t>Future Velocity </a:t>
            </a:r>
            <a:endParaRPr lang="en-US"/>
          </a:p>
          <a:p>
            <a:pPr marL="1054100" lvl="2" indent="0">
              <a:buNone/>
            </a:pPr>
            <a:r>
              <a:rPr lang="en-US" sz="1100"/>
              <a:t>         for each object</a:t>
            </a:r>
            <a:endParaRPr lang="en-US"/>
          </a:p>
          <a:p>
            <a:pPr marL="285750" indent="-285750"/>
            <a:endParaRPr lang="en-US" sz="1200"/>
          </a:p>
          <a:p>
            <a:pPr marL="285750" indent="-285750"/>
            <a:endParaRPr lang="en-US"/>
          </a:p>
          <a:p>
            <a:pPr marL="0" indent="0">
              <a:buNone/>
            </a:pPr>
            <a:endParaRPr lang="en-US"/>
          </a:p>
        </p:txBody>
      </p:sp>
      <p:cxnSp>
        <p:nvCxnSpPr>
          <p:cNvPr id="60" name="Google Shape;811;p51">
            <a:extLst>
              <a:ext uri="{FF2B5EF4-FFF2-40B4-BE49-F238E27FC236}">
                <a16:creationId xmlns:a16="http://schemas.microsoft.com/office/drawing/2014/main" id="{65D0384F-0A1C-3055-0ABC-C8F7F783E326}"/>
              </a:ext>
            </a:extLst>
          </p:cNvPr>
          <p:cNvCxnSpPr>
            <a:cxnSpLocks/>
          </p:cNvCxnSpPr>
          <p:nvPr/>
        </p:nvCxnSpPr>
        <p:spPr>
          <a:xfrm flipH="1" flipV="1">
            <a:off x="539939" y="1275356"/>
            <a:ext cx="7727155" cy="26215"/>
          </a:xfrm>
          <a:prstGeom prst="straightConnector1">
            <a:avLst/>
          </a:prstGeom>
          <a:noFill/>
          <a:ln w="9525" cap="flat" cmpd="sng">
            <a:solidFill>
              <a:schemeClr val="accent3"/>
            </a:solidFill>
            <a:prstDash val="solid"/>
            <a:round/>
            <a:headEnd type="none" w="med" len="med"/>
            <a:tailEnd type="none" w="med" len="med"/>
          </a:ln>
        </p:spPr>
      </p:cxnSp>
      <p:cxnSp>
        <p:nvCxnSpPr>
          <p:cNvPr id="61" name="Google Shape;811;p51">
            <a:extLst>
              <a:ext uri="{FF2B5EF4-FFF2-40B4-BE49-F238E27FC236}">
                <a16:creationId xmlns:a16="http://schemas.microsoft.com/office/drawing/2014/main" id="{D6E89594-7144-F868-8F77-057CC4BF7C0E}"/>
              </a:ext>
            </a:extLst>
          </p:cNvPr>
          <p:cNvCxnSpPr>
            <a:cxnSpLocks/>
          </p:cNvCxnSpPr>
          <p:nvPr/>
        </p:nvCxnSpPr>
        <p:spPr>
          <a:xfrm flipH="1">
            <a:off x="528073" y="1783143"/>
            <a:ext cx="7759991" cy="8054"/>
          </a:xfrm>
          <a:prstGeom prst="straightConnector1">
            <a:avLst/>
          </a:prstGeom>
          <a:noFill/>
          <a:ln w="9525" cap="flat" cmpd="sng">
            <a:solidFill>
              <a:schemeClr val="accent3"/>
            </a:solidFill>
            <a:prstDash val="solid"/>
            <a:round/>
            <a:headEnd type="none" w="med" len="med"/>
            <a:tailEnd type="none" w="med" len="med"/>
          </a:ln>
        </p:spPr>
      </p:cxnSp>
      <p:cxnSp>
        <p:nvCxnSpPr>
          <p:cNvPr id="62" name="Google Shape;811;p51">
            <a:extLst>
              <a:ext uri="{FF2B5EF4-FFF2-40B4-BE49-F238E27FC236}">
                <a16:creationId xmlns:a16="http://schemas.microsoft.com/office/drawing/2014/main" id="{2870712B-52A3-7239-4683-C804F9F77BDD}"/>
              </a:ext>
            </a:extLst>
          </p:cNvPr>
          <p:cNvCxnSpPr>
            <a:cxnSpLocks/>
          </p:cNvCxnSpPr>
          <p:nvPr/>
        </p:nvCxnSpPr>
        <p:spPr>
          <a:xfrm flipH="1">
            <a:off x="522829" y="1144974"/>
            <a:ext cx="7760870" cy="10486"/>
          </a:xfrm>
          <a:prstGeom prst="straightConnector1">
            <a:avLst/>
          </a:prstGeom>
          <a:noFill/>
          <a:ln w="9525" cap="flat" cmpd="sng">
            <a:solidFill>
              <a:schemeClr val="accent3"/>
            </a:solidFill>
            <a:prstDash val="solid"/>
            <a:round/>
            <a:headEnd type="none" w="med" len="med"/>
            <a:tailEnd type="none" w="med" len="med"/>
          </a:ln>
        </p:spPr>
      </p:cxnSp>
      <p:pic>
        <p:nvPicPr>
          <p:cNvPr id="4" name="Untitled.mp4" descr="Untitled.mp4">
            <a:hlinkClick r:id="" action="ppaction://media"/>
            <a:extLst>
              <a:ext uri="{FF2B5EF4-FFF2-40B4-BE49-F238E27FC236}">
                <a16:creationId xmlns:a16="http://schemas.microsoft.com/office/drawing/2014/main" id="{4D7A2E7B-DFA8-7EC9-45FC-2492400A643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78692" y="1913478"/>
            <a:ext cx="4159561" cy="2250620"/>
          </a:xfrm>
          <a:prstGeom prst="rect">
            <a:avLst/>
          </a:prstGeom>
        </p:spPr>
      </p:pic>
      <p:sp>
        <p:nvSpPr>
          <p:cNvPr id="10" name="TextBox 9">
            <a:extLst>
              <a:ext uri="{FF2B5EF4-FFF2-40B4-BE49-F238E27FC236}">
                <a16:creationId xmlns:a16="http://schemas.microsoft.com/office/drawing/2014/main" id="{0ACA1CE8-50E7-4333-2C73-0CF572A103A5}"/>
              </a:ext>
            </a:extLst>
          </p:cNvPr>
          <p:cNvSpPr txBox="1"/>
          <p:nvPr/>
        </p:nvSpPr>
        <p:spPr>
          <a:xfrm>
            <a:off x="4484784" y="4403466"/>
            <a:ext cx="4131121" cy="230832"/>
          </a:xfrm>
          <a:prstGeom prst="rect">
            <a:avLst/>
          </a:prstGeom>
          <a:noFill/>
        </p:spPr>
        <p:txBody>
          <a:bodyPr wrap="square" rtlCol="0">
            <a:spAutoFit/>
          </a:bodyPr>
          <a:lstStyle/>
          <a:p>
            <a:r>
              <a:rPr lang="en-US" sz="900"/>
              <a:t>https://</a:t>
            </a:r>
            <a:r>
              <a:rPr lang="en-US" sz="900" err="1"/>
              <a:t>www.youtube.com</a:t>
            </a:r>
            <a:r>
              <a:rPr lang="en-US" sz="900"/>
              <a:t>/</a:t>
            </a:r>
            <a:r>
              <a:rPr lang="en-US" sz="900" err="1"/>
              <a:t>watch?v</a:t>
            </a:r>
            <a:r>
              <a:rPr lang="en-US" sz="900"/>
              <a:t>=OT_MxopvfQ0</a:t>
            </a:r>
            <a:endParaRPr lang="en-MX" sz="900"/>
          </a:p>
        </p:txBody>
      </p:sp>
      <p:cxnSp>
        <p:nvCxnSpPr>
          <p:cNvPr id="24" name="Google Shape;811;p51">
            <a:extLst>
              <a:ext uri="{FF2B5EF4-FFF2-40B4-BE49-F238E27FC236}">
                <a16:creationId xmlns:a16="http://schemas.microsoft.com/office/drawing/2014/main" id="{7C27953C-B15C-E802-48D3-348B1D06EBF3}"/>
              </a:ext>
            </a:extLst>
          </p:cNvPr>
          <p:cNvCxnSpPr>
            <a:cxnSpLocks/>
          </p:cNvCxnSpPr>
          <p:nvPr/>
        </p:nvCxnSpPr>
        <p:spPr>
          <a:xfrm flipH="1" flipV="1">
            <a:off x="529453" y="4586981"/>
            <a:ext cx="7744264" cy="20972"/>
          </a:xfrm>
          <a:prstGeom prst="straightConnector1">
            <a:avLst/>
          </a:prstGeom>
          <a:noFill/>
          <a:ln w="9525" cap="flat" cmpd="sng">
            <a:solidFill>
              <a:schemeClr val="accent3"/>
            </a:solidFill>
            <a:prstDash val="solid"/>
            <a:round/>
            <a:headEnd type="none" w="med" len="med"/>
            <a:tailEnd type="none" w="med" len="med"/>
          </a:ln>
        </p:spPr>
      </p:cxnSp>
      <p:cxnSp>
        <p:nvCxnSpPr>
          <p:cNvPr id="3" name="Google Shape;810;p51">
            <a:extLst>
              <a:ext uri="{FF2B5EF4-FFF2-40B4-BE49-F238E27FC236}">
                <a16:creationId xmlns:a16="http://schemas.microsoft.com/office/drawing/2014/main" id="{EBD1C703-0319-84EA-CE25-EC12E8C553DB}"/>
              </a:ext>
            </a:extLst>
          </p:cNvPr>
          <p:cNvCxnSpPr/>
          <p:nvPr/>
        </p:nvCxnSpPr>
        <p:spPr>
          <a:xfrm flipH="1">
            <a:off x="406794" y="209240"/>
            <a:ext cx="7884602" cy="52431"/>
          </a:xfrm>
          <a:prstGeom prst="straightConnector1">
            <a:avLst/>
          </a:prstGeom>
          <a:noFill/>
          <a:ln w="9525" cap="flat" cmpd="sng">
            <a:solidFill>
              <a:schemeClr val="accent3"/>
            </a:solidFill>
            <a:prstDash val="solid"/>
            <a:round/>
            <a:headEnd type="none" w="med" len="med"/>
            <a:tailEnd type="none" w="med" len="med"/>
          </a:ln>
        </p:spPr>
      </p:cxnSp>
      <p:sp>
        <p:nvSpPr>
          <p:cNvPr id="2" name="TextBox 1">
            <a:extLst>
              <a:ext uri="{FF2B5EF4-FFF2-40B4-BE49-F238E27FC236}">
                <a16:creationId xmlns:a16="http://schemas.microsoft.com/office/drawing/2014/main" id="{B36033B3-76B1-48D9-56AB-1A1E2C924FBB}"/>
              </a:ext>
            </a:extLst>
          </p:cNvPr>
          <p:cNvSpPr txBox="1"/>
          <p:nvPr/>
        </p:nvSpPr>
        <p:spPr>
          <a:xfrm>
            <a:off x="3420611" y="4560989"/>
            <a:ext cx="379182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p>
        </p:txBody>
      </p:sp>
    </p:spTree>
    <p:extLst>
      <p:ext uri="{BB962C8B-B14F-4D97-AF65-F5344CB8AC3E}">
        <p14:creationId xmlns:p14="http://schemas.microsoft.com/office/powerpoint/2010/main" val="183600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6950BFC3-D8DA-4A85-94F7-54DA5524770B}">
      <p188:commentRel xmlns:p188="http://schemas.microsoft.com/office/powerpoint/2018/8/main" r:id="rId5"/>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1362150" y="1404693"/>
            <a:ext cx="227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289" name="Google Shape;289;p40"/>
          <p:cNvSpPr txBox="1">
            <a:spLocks noGrp="1"/>
          </p:cNvSpPr>
          <p:nvPr>
            <p:ph type="title" idx="2"/>
          </p:nvPr>
        </p:nvSpPr>
        <p:spPr>
          <a:xfrm>
            <a:off x="1362150" y="811525"/>
            <a:ext cx="10515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90" name="Google Shape;290;p40"/>
          <p:cNvSpPr txBox="1">
            <a:spLocks noGrp="1"/>
          </p:cNvSpPr>
          <p:nvPr>
            <p:ph type="subTitle" idx="1"/>
          </p:nvPr>
        </p:nvSpPr>
        <p:spPr>
          <a:xfrm>
            <a:off x="1362163" y="1991218"/>
            <a:ext cx="227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Importance and motivations</a:t>
            </a:r>
            <a:endParaRPr/>
          </a:p>
        </p:txBody>
      </p:sp>
      <p:sp>
        <p:nvSpPr>
          <p:cNvPr id="291" name="Google Shape;291;p40"/>
          <p:cNvSpPr txBox="1">
            <a:spLocks noGrp="1"/>
          </p:cNvSpPr>
          <p:nvPr>
            <p:ph type="title" idx="3"/>
          </p:nvPr>
        </p:nvSpPr>
        <p:spPr>
          <a:xfrm>
            <a:off x="6152563" y="1404693"/>
            <a:ext cx="227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Approaches</a:t>
            </a:r>
            <a:endParaRPr/>
          </a:p>
        </p:txBody>
      </p:sp>
      <p:sp>
        <p:nvSpPr>
          <p:cNvPr id="292" name="Google Shape;292;p40"/>
          <p:cNvSpPr txBox="1">
            <a:spLocks noGrp="1"/>
          </p:cNvSpPr>
          <p:nvPr>
            <p:ph type="title" idx="4"/>
          </p:nvPr>
        </p:nvSpPr>
        <p:spPr>
          <a:xfrm>
            <a:off x="6152563" y="811518"/>
            <a:ext cx="1188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93" name="Google Shape;293;p40"/>
          <p:cNvSpPr txBox="1">
            <a:spLocks noGrp="1"/>
          </p:cNvSpPr>
          <p:nvPr>
            <p:ph type="subTitle" idx="5"/>
          </p:nvPr>
        </p:nvSpPr>
        <p:spPr>
          <a:xfrm>
            <a:off x="6152576" y="1991218"/>
            <a:ext cx="2276400" cy="484800"/>
          </a:xfrm>
          <a:prstGeom prst="rect">
            <a:avLst/>
          </a:prstGeom>
        </p:spPr>
        <p:txBody>
          <a:bodyPr spcFirstLastPara="1" wrap="square" lIns="91425" tIns="91425" rIns="91425" bIns="91425" anchor="ctr" anchorCtr="0">
            <a:noAutofit/>
          </a:bodyPr>
          <a:lstStyle/>
          <a:p>
            <a:pPr marL="0" indent="0"/>
            <a:r>
              <a:rPr lang="en"/>
              <a:t>Types of Models</a:t>
            </a:r>
            <a:endParaRPr/>
          </a:p>
        </p:txBody>
      </p:sp>
      <p:sp>
        <p:nvSpPr>
          <p:cNvPr id="294" name="Google Shape;294;p40"/>
          <p:cNvSpPr txBox="1">
            <a:spLocks noGrp="1"/>
          </p:cNvSpPr>
          <p:nvPr>
            <p:ph type="title" idx="6"/>
          </p:nvPr>
        </p:nvSpPr>
        <p:spPr>
          <a:xfrm>
            <a:off x="1362150" y="3270293"/>
            <a:ext cx="227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Discussion</a:t>
            </a:r>
            <a:endParaRPr/>
          </a:p>
        </p:txBody>
      </p:sp>
      <p:sp>
        <p:nvSpPr>
          <p:cNvPr id="295" name="Google Shape;295;p40"/>
          <p:cNvSpPr txBox="1">
            <a:spLocks noGrp="1"/>
          </p:cNvSpPr>
          <p:nvPr>
            <p:ph type="title" idx="7"/>
          </p:nvPr>
        </p:nvSpPr>
        <p:spPr>
          <a:xfrm>
            <a:off x="1362150" y="2677125"/>
            <a:ext cx="11931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96" name="Google Shape;296;p40"/>
          <p:cNvSpPr txBox="1">
            <a:spLocks noGrp="1"/>
          </p:cNvSpPr>
          <p:nvPr>
            <p:ph type="subTitle" idx="8"/>
          </p:nvPr>
        </p:nvSpPr>
        <p:spPr>
          <a:xfrm>
            <a:off x="1362150" y="3856818"/>
            <a:ext cx="2276400" cy="484800"/>
          </a:xfrm>
          <a:prstGeom prst="rect">
            <a:avLst/>
          </a:prstGeom>
        </p:spPr>
        <p:txBody>
          <a:bodyPr spcFirstLastPara="1" wrap="square" lIns="91425" tIns="91425" rIns="91425" bIns="91425" anchor="ctr" anchorCtr="0">
            <a:noAutofit/>
          </a:bodyPr>
          <a:lstStyle/>
          <a:p>
            <a:pPr marL="0" lvl="0" indent="0"/>
            <a:r>
              <a:rPr lang="en-US"/>
              <a:t>How would we do the project if we had to do it again</a:t>
            </a:r>
            <a:endParaRPr/>
          </a:p>
        </p:txBody>
      </p:sp>
      <p:sp>
        <p:nvSpPr>
          <p:cNvPr id="297" name="Google Shape;297;p40"/>
          <p:cNvSpPr txBox="1">
            <a:spLocks noGrp="1"/>
          </p:cNvSpPr>
          <p:nvPr>
            <p:ph type="title" idx="9"/>
          </p:nvPr>
        </p:nvSpPr>
        <p:spPr>
          <a:xfrm>
            <a:off x="6152563" y="3270293"/>
            <a:ext cx="227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References</a:t>
            </a:r>
            <a:endParaRPr/>
          </a:p>
        </p:txBody>
      </p:sp>
      <p:sp>
        <p:nvSpPr>
          <p:cNvPr id="298" name="Google Shape;298;p40"/>
          <p:cNvSpPr txBox="1">
            <a:spLocks noGrp="1"/>
          </p:cNvSpPr>
          <p:nvPr>
            <p:ph type="title" idx="13"/>
          </p:nvPr>
        </p:nvSpPr>
        <p:spPr>
          <a:xfrm>
            <a:off x="6152563" y="2677118"/>
            <a:ext cx="1188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00" name="Google Shape;300;p40"/>
          <p:cNvSpPr txBox="1">
            <a:spLocks noGrp="1"/>
          </p:cNvSpPr>
          <p:nvPr>
            <p:ph type="title" idx="15"/>
          </p:nvPr>
        </p:nvSpPr>
        <p:spPr>
          <a:xfrm rot="-5400000">
            <a:off x="-1143950" y="2321950"/>
            <a:ext cx="40812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cxnSp>
        <p:nvCxnSpPr>
          <p:cNvPr id="301" name="Google Shape;301;p40"/>
          <p:cNvCxnSpPr/>
          <p:nvPr/>
        </p:nvCxnSpPr>
        <p:spPr>
          <a:xfrm>
            <a:off x="1146750" y="288450"/>
            <a:ext cx="0" cy="4566300"/>
          </a:xfrm>
          <a:prstGeom prst="straightConnector1">
            <a:avLst/>
          </a:prstGeom>
          <a:noFill/>
          <a:ln w="19050" cap="flat" cmpd="sng">
            <a:solidFill>
              <a:schemeClr val="dk1"/>
            </a:solidFill>
            <a:prstDash val="solid"/>
            <a:round/>
            <a:headEnd type="none" w="med" len="med"/>
            <a:tailEnd type="none" w="med" len="med"/>
          </a:ln>
        </p:spPr>
      </p:cxnSp>
      <p:sp>
        <p:nvSpPr>
          <p:cNvPr id="302" name="Google Shape;302;p40"/>
          <p:cNvSpPr txBox="1">
            <a:spLocks noGrp="1"/>
          </p:cNvSpPr>
          <p:nvPr>
            <p:ph type="title" idx="16"/>
          </p:nvPr>
        </p:nvSpPr>
        <p:spPr>
          <a:xfrm>
            <a:off x="3757363" y="1404693"/>
            <a:ext cx="227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a:t>
            </a:r>
            <a:endParaRPr/>
          </a:p>
        </p:txBody>
      </p:sp>
      <p:sp>
        <p:nvSpPr>
          <p:cNvPr id="303" name="Google Shape;303;p40"/>
          <p:cNvSpPr txBox="1">
            <a:spLocks noGrp="1"/>
          </p:cNvSpPr>
          <p:nvPr>
            <p:ph type="title" idx="17"/>
          </p:nvPr>
        </p:nvSpPr>
        <p:spPr>
          <a:xfrm>
            <a:off x="3757363" y="811518"/>
            <a:ext cx="1188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04" name="Google Shape;304;p40"/>
          <p:cNvSpPr txBox="1">
            <a:spLocks noGrp="1"/>
          </p:cNvSpPr>
          <p:nvPr>
            <p:ph type="subTitle" idx="18"/>
          </p:nvPr>
        </p:nvSpPr>
        <p:spPr>
          <a:xfrm>
            <a:off x="3757375" y="1991218"/>
            <a:ext cx="227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a:t>Data pre-</a:t>
            </a:r>
            <a:r>
              <a:rPr lang="es-ES" err="1"/>
              <a:t>processing</a:t>
            </a:r>
            <a:endParaRPr/>
          </a:p>
        </p:txBody>
      </p:sp>
      <p:sp>
        <p:nvSpPr>
          <p:cNvPr id="305" name="Google Shape;305;p40"/>
          <p:cNvSpPr txBox="1">
            <a:spLocks noGrp="1"/>
          </p:cNvSpPr>
          <p:nvPr>
            <p:ph type="title" idx="19"/>
          </p:nvPr>
        </p:nvSpPr>
        <p:spPr>
          <a:xfrm>
            <a:off x="3757363" y="3270293"/>
            <a:ext cx="227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306" name="Google Shape;306;p40"/>
          <p:cNvSpPr txBox="1">
            <a:spLocks noGrp="1"/>
          </p:cNvSpPr>
          <p:nvPr>
            <p:ph type="title" idx="20"/>
          </p:nvPr>
        </p:nvSpPr>
        <p:spPr>
          <a:xfrm>
            <a:off x="3757363" y="2677118"/>
            <a:ext cx="11886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309" name="Google Shape;309;p40"/>
          <p:cNvGrpSpPr/>
          <p:nvPr/>
        </p:nvGrpSpPr>
        <p:grpSpPr>
          <a:xfrm>
            <a:off x="1147113" y="288450"/>
            <a:ext cx="7287187" cy="4566300"/>
            <a:chOff x="1147113" y="288450"/>
            <a:chExt cx="7287187" cy="4566300"/>
          </a:xfrm>
        </p:grpSpPr>
        <p:grpSp>
          <p:nvGrpSpPr>
            <p:cNvPr id="310" name="Google Shape;310;p40"/>
            <p:cNvGrpSpPr/>
            <p:nvPr/>
          </p:nvGrpSpPr>
          <p:grpSpPr>
            <a:xfrm>
              <a:off x="1147113" y="288450"/>
              <a:ext cx="7287187" cy="4566300"/>
              <a:chOff x="1147113" y="288450"/>
              <a:chExt cx="7287187" cy="4566300"/>
            </a:xfrm>
          </p:grpSpPr>
          <p:grpSp>
            <p:nvGrpSpPr>
              <p:cNvPr id="311" name="Google Shape;311;p40"/>
              <p:cNvGrpSpPr/>
              <p:nvPr/>
            </p:nvGrpSpPr>
            <p:grpSpPr>
              <a:xfrm>
                <a:off x="1147113" y="288450"/>
                <a:ext cx="7287187" cy="4566300"/>
                <a:chOff x="1147113" y="288450"/>
                <a:chExt cx="7287187" cy="4566300"/>
              </a:xfrm>
            </p:grpSpPr>
            <p:cxnSp>
              <p:nvCxnSpPr>
                <p:cNvPr id="312" name="Google Shape;312;p40"/>
                <p:cNvCxnSpPr/>
                <p:nvPr/>
              </p:nvCxnSpPr>
              <p:spPr>
                <a:xfrm>
                  <a:off x="1147113" y="2575518"/>
                  <a:ext cx="7267800" cy="0"/>
                </a:xfrm>
                <a:prstGeom prst="straightConnector1">
                  <a:avLst/>
                </a:prstGeom>
                <a:noFill/>
                <a:ln w="9525" cap="flat" cmpd="sng">
                  <a:solidFill>
                    <a:schemeClr val="accent3"/>
                  </a:solidFill>
                  <a:prstDash val="solid"/>
                  <a:round/>
                  <a:headEnd type="none" w="med" len="med"/>
                  <a:tailEnd type="none" w="med" len="med"/>
                </a:ln>
              </p:spPr>
            </p:cxnSp>
            <p:cxnSp>
              <p:nvCxnSpPr>
                <p:cNvPr id="313" name="Google Shape;313;p40"/>
                <p:cNvCxnSpPr/>
                <p:nvPr/>
              </p:nvCxnSpPr>
              <p:spPr>
                <a:xfrm>
                  <a:off x="1365475" y="288450"/>
                  <a:ext cx="0" cy="4566300"/>
                </a:xfrm>
                <a:prstGeom prst="straightConnector1">
                  <a:avLst/>
                </a:prstGeom>
                <a:noFill/>
                <a:ln w="9525" cap="flat" cmpd="sng">
                  <a:solidFill>
                    <a:schemeClr val="accent3"/>
                  </a:solidFill>
                  <a:prstDash val="solid"/>
                  <a:round/>
                  <a:headEnd type="none" w="med" len="med"/>
                  <a:tailEnd type="none" w="med" len="med"/>
                </a:ln>
              </p:spPr>
            </p:cxnSp>
            <p:cxnSp>
              <p:nvCxnSpPr>
                <p:cNvPr id="314" name="Google Shape;314;p40"/>
                <p:cNvCxnSpPr/>
                <p:nvPr/>
              </p:nvCxnSpPr>
              <p:spPr>
                <a:xfrm>
                  <a:off x="3758529" y="288450"/>
                  <a:ext cx="0" cy="4566300"/>
                </a:xfrm>
                <a:prstGeom prst="straightConnector1">
                  <a:avLst/>
                </a:prstGeom>
                <a:noFill/>
                <a:ln w="9525" cap="flat" cmpd="sng">
                  <a:solidFill>
                    <a:schemeClr val="accent3"/>
                  </a:solidFill>
                  <a:prstDash val="solid"/>
                  <a:round/>
                  <a:headEnd type="none" w="med" len="med"/>
                  <a:tailEnd type="none" w="med" len="med"/>
                </a:ln>
              </p:spPr>
            </p:cxnSp>
            <p:cxnSp>
              <p:nvCxnSpPr>
                <p:cNvPr id="315" name="Google Shape;315;p40"/>
                <p:cNvCxnSpPr/>
                <p:nvPr/>
              </p:nvCxnSpPr>
              <p:spPr>
                <a:xfrm>
                  <a:off x="6153119" y="288450"/>
                  <a:ext cx="0" cy="4566300"/>
                </a:xfrm>
                <a:prstGeom prst="straightConnector1">
                  <a:avLst/>
                </a:prstGeom>
                <a:noFill/>
                <a:ln w="9525" cap="flat" cmpd="sng">
                  <a:solidFill>
                    <a:schemeClr val="accent3"/>
                  </a:solidFill>
                  <a:prstDash val="solid"/>
                  <a:round/>
                  <a:headEnd type="none" w="med" len="med"/>
                  <a:tailEnd type="none" w="med" len="med"/>
                </a:ln>
              </p:spPr>
            </p:cxnSp>
            <p:cxnSp>
              <p:nvCxnSpPr>
                <p:cNvPr id="316" name="Google Shape;316;p40"/>
                <p:cNvCxnSpPr/>
                <p:nvPr/>
              </p:nvCxnSpPr>
              <p:spPr>
                <a:xfrm rot="10800000">
                  <a:off x="1366900" y="1402475"/>
                  <a:ext cx="7067400" cy="0"/>
                </a:xfrm>
                <a:prstGeom prst="straightConnector1">
                  <a:avLst/>
                </a:prstGeom>
                <a:noFill/>
                <a:ln w="9525" cap="flat" cmpd="sng">
                  <a:solidFill>
                    <a:schemeClr val="accent3"/>
                  </a:solidFill>
                  <a:prstDash val="solid"/>
                  <a:round/>
                  <a:headEnd type="none" w="med" len="med"/>
                  <a:tailEnd type="none" w="med" len="med"/>
                </a:ln>
              </p:spPr>
            </p:cxnSp>
            <p:cxnSp>
              <p:nvCxnSpPr>
                <p:cNvPr id="317" name="Google Shape;317;p40"/>
                <p:cNvCxnSpPr/>
                <p:nvPr/>
              </p:nvCxnSpPr>
              <p:spPr>
                <a:xfrm rot="10800000">
                  <a:off x="1366900" y="3270143"/>
                  <a:ext cx="7067400" cy="0"/>
                </a:xfrm>
                <a:prstGeom prst="straightConnector1">
                  <a:avLst/>
                </a:prstGeom>
                <a:noFill/>
                <a:ln w="9525" cap="flat" cmpd="sng">
                  <a:solidFill>
                    <a:schemeClr val="accent3"/>
                  </a:solidFill>
                  <a:prstDash val="solid"/>
                  <a:round/>
                  <a:headEnd type="none" w="med" len="med"/>
                  <a:tailEnd type="none" w="med" len="med"/>
                </a:ln>
              </p:spPr>
            </p:cxnSp>
          </p:grpSp>
          <p:cxnSp>
            <p:nvCxnSpPr>
              <p:cNvPr id="318" name="Google Shape;318;p40"/>
              <p:cNvCxnSpPr/>
              <p:nvPr/>
            </p:nvCxnSpPr>
            <p:spPr>
              <a:xfrm>
                <a:off x="1147113" y="4607006"/>
                <a:ext cx="2616600" cy="0"/>
              </a:xfrm>
              <a:prstGeom prst="straightConnector1">
                <a:avLst/>
              </a:prstGeom>
              <a:noFill/>
              <a:ln w="9525" cap="flat" cmpd="sng">
                <a:solidFill>
                  <a:schemeClr val="accent3"/>
                </a:solidFill>
                <a:prstDash val="solid"/>
                <a:round/>
                <a:headEnd type="none" w="med" len="med"/>
                <a:tailEnd type="none" w="med" len="med"/>
              </a:ln>
            </p:spPr>
          </p:cxnSp>
        </p:grpSp>
        <p:cxnSp>
          <p:nvCxnSpPr>
            <p:cNvPr id="319" name="Google Shape;319;p40"/>
            <p:cNvCxnSpPr/>
            <p:nvPr/>
          </p:nvCxnSpPr>
          <p:spPr>
            <a:xfrm>
              <a:off x="2565241" y="288450"/>
              <a:ext cx="0" cy="1117200"/>
            </a:xfrm>
            <a:prstGeom prst="straightConnector1">
              <a:avLst/>
            </a:prstGeom>
            <a:noFill/>
            <a:ln w="9525" cap="flat" cmpd="sng">
              <a:solidFill>
                <a:schemeClr val="accent3"/>
              </a:solidFill>
              <a:prstDash val="solid"/>
              <a:round/>
              <a:headEnd type="none" w="med" len="med"/>
              <a:tailEnd type="none" w="med" len="med"/>
            </a:ln>
          </p:spPr>
        </p:cxnSp>
        <p:cxnSp>
          <p:nvCxnSpPr>
            <p:cNvPr id="320" name="Google Shape;320;p40"/>
            <p:cNvCxnSpPr/>
            <p:nvPr/>
          </p:nvCxnSpPr>
          <p:spPr>
            <a:xfrm>
              <a:off x="4959831" y="288450"/>
              <a:ext cx="0" cy="1117200"/>
            </a:xfrm>
            <a:prstGeom prst="straightConnector1">
              <a:avLst/>
            </a:prstGeom>
            <a:noFill/>
            <a:ln w="9525" cap="flat" cmpd="sng">
              <a:solidFill>
                <a:schemeClr val="accent3"/>
              </a:solidFill>
              <a:prstDash val="solid"/>
              <a:round/>
              <a:headEnd type="none" w="med" len="med"/>
              <a:tailEnd type="none" w="med" len="med"/>
            </a:ln>
          </p:spPr>
        </p:cxnSp>
        <p:cxnSp>
          <p:nvCxnSpPr>
            <p:cNvPr id="321" name="Google Shape;321;p40"/>
            <p:cNvCxnSpPr/>
            <p:nvPr/>
          </p:nvCxnSpPr>
          <p:spPr>
            <a:xfrm>
              <a:off x="7367377" y="288450"/>
              <a:ext cx="0" cy="1117200"/>
            </a:xfrm>
            <a:prstGeom prst="straightConnector1">
              <a:avLst/>
            </a:prstGeom>
            <a:noFill/>
            <a:ln w="9525" cap="flat" cmpd="sng">
              <a:solidFill>
                <a:schemeClr val="accent3"/>
              </a:solidFill>
              <a:prstDash val="solid"/>
              <a:round/>
              <a:headEnd type="none" w="med" len="med"/>
              <a:tailEnd type="none" w="med" len="med"/>
            </a:ln>
          </p:spPr>
        </p:cxnSp>
        <p:cxnSp>
          <p:nvCxnSpPr>
            <p:cNvPr id="322" name="Google Shape;322;p40"/>
            <p:cNvCxnSpPr/>
            <p:nvPr/>
          </p:nvCxnSpPr>
          <p:spPr>
            <a:xfrm>
              <a:off x="2565250" y="2571750"/>
              <a:ext cx="0" cy="698700"/>
            </a:xfrm>
            <a:prstGeom prst="straightConnector1">
              <a:avLst/>
            </a:prstGeom>
            <a:noFill/>
            <a:ln w="9525" cap="flat" cmpd="sng">
              <a:solidFill>
                <a:schemeClr val="accent3"/>
              </a:solidFill>
              <a:prstDash val="solid"/>
              <a:round/>
              <a:headEnd type="none" w="med" len="med"/>
              <a:tailEnd type="none" w="med" len="med"/>
            </a:ln>
          </p:spPr>
        </p:cxnSp>
        <p:cxnSp>
          <p:nvCxnSpPr>
            <p:cNvPr id="323" name="Google Shape;323;p40"/>
            <p:cNvCxnSpPr/>
            <p:nvPr/>
          </p:nvCxnSpPr>
          <p:spPr>
            <a:xfrm>
              <a:off x="4959835" y="2571750"/>
              <a:ext cx="0" cy="698700"/>
            </a:xfrm>
            <a:prstGeom prst="straightConnector1">
              <a:avLst/>
            </a:prstGeom>
            <a:noFill/>
            <a:ln w="9525" cap="flat" cmpd="sng">
              <a:solidFill>
                <a:schemeClr val="accent3"/>
              </a:solidFill>
              <a:prstDash val="solid"/>
              <a:round/>
              <a:headEnd type="none" w="med" len="med"/>
              <a:tailEnd type="none" w="med" len="med"/>
            </a:ln>
          </p:spPr>
        </p:cxnSp>
        <p:cxnSp>
          <p:nvCxnSpPr>
            <p:cNvPr id="324" name="Google Shape;324;p40"/>
            <p:cNvCxnSpPr/>
            <p:nvPr/>
          </p:nvCxnSpPr>
          <p:spPr>
            <a:xfrm>
              <a:off x="7367375" y="2571750"/>
              <a:ext cx="0" cy="698700"/>
            </a:xfrm>
            <a:prstGeom prst="straightConnector1">
              <a:avLst/>
            </a:prstGeom>
            <a:noFill/>
            <a:ln w="9525" cap="flat" cmpd="sng">
              <a:solidFill>
                <a:schemeClr val="accent3"/>
              </a:solidFill>
              <a:prstDash val="solid"/>
              <a:round/>
              <a:headEnd type="none" w="med" len="med"/>
              <a:tailEnd type="none" w="med" len="med"/>
            </a:ln>
          </p:spPr>
        </p:cxnSp>
      </p:grpSp>
      <p:sp>
        <p:nvSpPr>
          <p:cNvPr id="325" name="Google Shape;325;p40"/>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2</a:t>
            </a:fld>
            <a:endParaRPr sz="1700">
              <a:solidFill>
                <a:schemeClr val="lt1"/>
              </a:solidFill>
              <a:latin typeface="Oswald Light"/>
              <a:ea typeface="Oswald Light"/>
              <a:cs typeface="Oswald Light"/>
              <a:sym typeface="Oswal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3" name="Google Shape;803;p51"/>
          <p:cNvSpPr txBox="1">
            <a:spLocks noGrp="1"/>
          </p:cNvSpPr>
          <p:nvPr>
            <p:ph type="title"/>
          </p:nvPr>
        </p:nvSpPr>
        <p:spPr>
          <a:xfrm>
            <a:off x="793738" y="301508"/>
            <a:ext cx="6740092" cy="792780"/>
          </a:xfrm>
          <a:prstGeom prst="rect">
            <a:avLst/>
          </a:prstGeom>
        </p:spPr>
        <p:txBody>
          <a:bodyPr spcFirstLastPara="1" wrap="square" lIns="91425" tIns="91425" rIns="91425" bIns="91425" anchor="ctr" anchorCtr="0">
            <a:noAutofit/>
          </a:bodyPr>
          <a:lstStyle/>
          <a:p>
            <a:pPr lvl="0"/>
            <a:r>
              <a:rPr lang="en-US">
                <a:solidFill>
                  <a:srgbClr val="CA1817"/>
                </a:solidFill>
              </a:rPr>
              <a:t>RELATED WORK &amp; FUTURE PROSPECTS</a:t>
            </a:r>
            <a:endParaRPr>
              <a:solidFill>
                <a:srgbClr val="CA1817"/>
              </a:solidFill>
            </a:endParaRPr>
          </a:p>
        </p:txBody>
      </p:sp>
      <p:sp>
        <p:nvSpPr>
          <p:cNvPr id="805" name="Google Shape;805;p51"/>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700">
                <a:solidFill>
                  <a:schemeClr val="lt1"/>
                </a:solidFill>
                <a:latin typeface="Oswald Light"/>
                <a:ea typeface="Oswald Light"/>
                <a:cs typeface="Oswald Light"/>
                <a:sym typeface="Oswald Light"/>
              </a:rPr>
              <a:t>20</a:t>
            </a:fld>
            <a:endParaRPr sz="1700">
              <a:solidFill>
                <a:schemeClr val="lt1"/>
              </a:solidFill>
              <a:latin typeface="Oswald Light"/>
              <a:ea typeface="Oswald Light"/>
              <a:cs typeface="Oswald Light"/>
              <a:sym typeface="Oswald Light"/>
            </a:endParaRPr>
          </a:p>
        </p:txBody>
      </p:sp>
      <p:grpSp>
        <p:nvGrpSpPr>
          <p:cNvPr id="807" name="Google Shape;807;p51"/>
          <p:cNvGrpSpPr/>
          <p:nvPr/>
        </p:nvGrpSpPr>
        <p:grpSpPr>
          <a:xfrm>
            <a:off x="531782" y="171450"/>
            <a:ext cx="8487083" cy="4685063"/>
            <a:chOff x="587450" y="537155"/>
            <a:chExt cx="8487083" cy="4062445"/>
          </a:xfrm>
        </p:grpSpPr>
        <p:cxnSp>
          <p:nvCxnSpPr>
            <p:cNvPr id="808" name="Google Shape;808;p51"/>
            <p:cNvCxnSpPr>
              <a:cxnSpLocks/>
            </p:cNvCxnSpPr>
            <p:nvPr/>
          </p:nvCxnSpPr>
          <p:spPr>
            <a:xfrm flipH="1">
              <a:off x="717000" y="537155"/>
              <a:ext cx="2856" cy="4062445"/>
            </a:xfrm>
            <a:prstGeom prst="straightConnector1">
              <a:avLst/>
            </a:prstGeom>
            <a:noFill/>
            <a:ln w="9525" cap="flat" cmpd="sng">
              <a:solidFill>
                <a:schemeClr val="accent3"/>
              </a:solidFill>
              <a:prstDash val="solid"/>
              <a:round/>
              <a:headEnd type="none" w="med" len="med"/>
              <a:tailEnd type="none" w="med" len="med"/>
            </a:ln>
          </p:spPr>
        </p:cxnSp>
        <p:cxnSp>
          <p:nvCxnSpPr>
            <p:cNvPr id="809" name="Google Shape;809;p51"/>
            <p:cNvCxnSpPr>
              <a:cxnSpLocks/>
            </p:cNvCxnSpPr>
            <p:nvPr/>
          </p:nvCxnSpPr>
          <p:spPr>
            <a:xfrm flipH="1">
              <a:off x="3420519" y="1607070"/>
              <a:ext cx="13295" cy="2980303"/>
            </a:xfrm>
            <a:prstGeom prst="straightConnector1">
              <a:avLst/>
            </a:prstGeom>
            <a:noFill/>
            <a:ln w="9525" cap="flat" cmpd="sng">
              <a:solidFill>
                <a:schemeClr val="accent3"/>
              </a:solidFill>
              <a:prstDash val="solid"/>
              <a:round/>
              <a:headEnd type="none" w="med" len="med"/>
              <a:tailEnd type="none" w="med" len="med"/>
            </a:ln>
          </p:spPr>
        </p:cxnSp>
        <p:cxnSp>
          <p:nvCxnSpPr>
            <p:cNvPr id="811" name="Google Shape;811;p51"/>
            <p:cNvCxnSpPr>
              <a:cxnSpLocks/>
            </p:cNvCxnSpPr>
            <p:nvPr/>
          </p:nvCxnSpPr>
          <p:spPr>
            <a:xfrm flipH="1">
              <a:off x="711582" y="1618673"/>
              <a:ext cx="8362951" cy="0"/>
            </a:xfrm>
            <a:prstGeom prst="straightConnector1">
              <a:avLst/>
            </a:prstGeom>
            <a:noFill/>
            <a:ln w="9525" cap="flat" cmpd="sng">
              <a:solidFill>
                <a:schemeClr val="accent3"/>
              </a:solidFill>
              <a:prstDash val="solid"/>
              <a:round/>
              <a:headEnd type="none" w="med" len="med"/>
              <a:tailEnd type="none" w="med" len="med"/>
            </a:ln>
          </p:spPr>
        </p:cxnSp>
        <p:cxnSp>
          <p:nvCxnSpPr>
            <p:cNvPr id="812" name="Google Shape;812;p51"/>
            <p:cNvCxnSpPr>
              <a:cxnSpLocks/>
            </p:cNvCxnSpPr>
            <p:nvPr/>
          </p:nvCxnSpPr>
          <p:spPr>
            <a:xfrm flipH="1">
              <a:off x="9072321" y="537155"/>
              <a:ext cx="2212" cy="3939095"/>
            </a:xfrm>
            <a:prstGeom prst="straightConnector1">
              <a:avLst/>
            </a:prstGeom>
            <a:noFill/>
            <a:ln w="9525" cap="flat" cmpd="sng">
              <a:solidFill>
                <a:schemeClr val="accent3"/>
              </a:solidFill>
              <a:prstDash val="solid"/>
              <a:round/>
              <a:headEnd type="none" w="med" len="med"/>
              <a:tailEnd type="none" w="med" len="med"/>
            </a:ln>
          </p:spPr>
        </p:cxnSp>
        <p:cxnSp>
          <p:nvCxnSpPr>
            <p:cNvPr id="813" name="Google Shape;813;p51"/>
            <p:cNvCxnSpPr>
              <a:cxnSpLocks/>
            </p:cNvCxnSpPr>
            <p:nvPr/>
          </p:nvCxnSpPr>
          <p:spPr>
            <a:xfrm flipH="1" flipV="1">
              <a:off x="719856" y="662862"/>
              <a:ext cx="8354677" cy="20094"/>
            </a:xfrm>
            <a:prstGeom prst="straightConnector1">
              <a:avLst/>
            </a:prstGeom>
            <a:noFill/>
            <a:ln w="9525" cap="flat" cmpd="sng">
              <a:solidFill>
                <a:schemeClr val="accent3"/>
              </a:solidFill>
              <a:prstDash val="solid"/>
              <a:round/>
              <a:headEnd type="none" w="med" len="med"/>
              <a:tailEnd type="none" w="med" len="med"/>
            </a:ln>
          </p:spPr>
        </p:cxnSp>
        <p:cxnSp>
          <p:nvCxnSpPr>
            <p:cNvPr id="814" name="Google Shape;814;p51"/>
            <p:cNvCxnSpPr>
              <a:cxnSpLocks/>
            </p:cNvCxnSpPr>
            <p:nvPr/>
          </p:nvCxnSpPr>
          <p:spPr>
            <a:xfrm>
              <a:off x="587450" y="537155"/>
              <a:ext cx="0" cy="4062445"/>
            </a:xfrm>
            <a:prstGeom prst="straightConnector1">
              <a:avLst/>
            </a:prstGeom>
            <a:noFill/>
            <a:ln w="9525" cap="flat" cmpd="sng">
              <a:solidFill>
                <a:schemeClr val="accent3"/>
              </a:solidFill>
              <a:prstDash val="solid"/>
              <a:round/>
              <a:headEnd type="none" w="med" len="med"/>
              <a:tailEnd type="none" w="med" len="med"/>
            </a:ln>
          </p:spPr>
        </p:cxnSp>
      </p:grpSp>
      <p:grpSp>
        <p:nvGrpSpPr>
          <p:cNvPr id="20" name="Group 19">
            <a:extLst>
              <a:ext uri="{FF2B5EF4-FFF2-40B4-BE49-F238E27FC236}">
                <a16:creationId xmlns:a16="http://schemas.microsoft.com/office/drawing/2014/main" id="{2059B732-9DA6-108B-CC42-246CAA4EDC87}"/>
              </a:ext>
            </a:extLst>
          </p:cNvPr>
          <p:cNvGrpSpPr/>
          <p:nvPr/>
        </p:nvGrpSpPr>
        <p:grpSpPr>
          <a:xfrm>
            <a:off x="3431041" y="1799778"/>
            <a:ext cx="5423895" cy="2024131"/>
            <a:chOff x="1507908" y="2059524"/>
            <a:chExt cx="5360977" cy="2128993"/>
          </a:xfrm>
        </p:grpSpPr>
        <p:sp>
          <p:nvSpPr>
            <p:cNvPr id="21" name="Rectangle 20">
              <a:extLst>
                <a:ext uri="{FF2B5EF4-FFF2-40B4-BE49-F238E27FC236}">
                  <a16:creationId xmlns:a16="http://schemas.microsoft.com/office/drawing/2014/main" id="{F8321356-9071-E3A9-2885-96B83927A862}"/>
                </a:ext>
              </a:extLst>
            </p:cNvPr>
            <p:cNvSpPr/>
            <p:nvPr/>
          </p:nvSpPr>
          <p:spPr>
            <a:xfrm>
              <a:off x="1574418" y="2523207"/>
              <a:ext cx="1003777" cy="1415328"/>
            </a:xfrm>
            <a:prstGeom prst="rect">
              <a:avLst/>
            </a:prstGeom>
            <a:solidFill>
              <a:srgbClr val="CA7372"/>
            </a:solidFill>
            <a:ln>
              <a:solidFill>
                <a:srgbClr val="CA7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2" name="Rectangle 21">
              <a:extLst>
                <a:ext uri="{FF2B5EF4-FFF2-40B4-BE49-F238E27FC236}">
                  <a16:creationId xmlns:a16="http://schemas.microsoft.com/office/drawing/2014/main" id="{60341E12-3736-FC1D-4B0A-133199FC209C}"/>
                </a:ext>
              </a:extLst>
            </p:cNvPr>
            <p:cNvSpPr/>
            <p:nvPr/>
          </p:nvSpPr>
          <p:spPr>
            <a:xfrm>
              <a:off x="1605356" y="2571750"/>
              <a:ext cx="941900" cy="62564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3" name="Google Shape;1354;p64">
              <a:extLst>
                <a:ext uri="{FF2B5EF4-FFF2-40B4-BE49-F238E27FC236}">
                  <a16:creationId xmlns:a16="http://schemas.microsoft.com/office/drawing/2014/main" id="{79E513C8-320F-239D-D4B5-F8C890875ECF}"/>
                </a:ext>
              </a:extLst>
            </p:cNvPr>
            <p:cNvSpPr txBox="1"/>
            <p:nvPr/>
          </p:nvSpPr>
          <p:spPr>
            <a:xfrm>
              <a:off x="1639818" y="3243027"/>
              <a:ext cx="872976" cy="6498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Cameras</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LiDAR</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RADAR</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Ultrasonics</a:t>
              </a:r>
              <a:endParaRPr sz="900">
                <a:solidFill>
                  <a:schemeClr val="bg1"/>
                </a:solidFill>
                <a:latin typeface="Raleway Medium"/>
                <a:ea typeface="Raleway Medium"/>
                <a:cs typeface="Raleway Medium"/>
                <a:sym typeface="Raleway Medium"/>
              </a:endParaRPr>
            </a:p>
          </p:txBody>
        </p:sp>
        <p:sp>
          <p:nvSpPr>
            <p:cNvPr id="24" name="Google Shape;1354;p64">
              <a:extLst>
                <a:ext uri="{FF2B5EF4-FFF2-40B4-BE49-F238E27FC236}">
                  <a16:creationId xmlns:a16="http://schemas.microsoft.com/office/drawing/2014/main" id="{204B4087-7A32-CEB9-ADC9-1BE05F49859E}"/>
                </a:ext>
              </a:extLst>
            </p:cNvPr>
            <p:cNvSpPr txBox="1"/>
            <p:nvPr/>
          </p:nvSpPr>
          <p:spPr>
            <a:xfrm>
              <a:off x="1660399" y="2590581"/>
              <a:ext cx="831813" cy="15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CA7372"/>
                  </a:solidFill>
                  <a:latin typeface="Raleway Medium"/>
                  <a:ea typeface="Raleway Medium"/>
                  <a:cs typeface="Raleway Medium"/>
                  <a:sym typeface="Raleway Medium"/>
                </a:rPr>
                <a:t>Sense</a:t>
              </a:r>
              <a:endParaRPr sz="900" b="1">
                <a:solidFill>
                  <a:srgbClr val="CA7372"/>
                </a:solidFill>
                <a:latin typeface="Raleway Medium"/>
                <a:ea typeface="Raleway Medium"/>
                <a:cs typeface="Raleway Medium"/>
                <a:sym typeface="Raleway Medium"/>
              </a:endParaRPr>
            </a:p>
          </p:txBody>
        </p:sp>
        <p:sp>
          <p:nvSpPr>
            <p:cNvPr id="25" name="Rectangle 24">
              <a:extLst>
                <a:ext uri="{FF2B5EF4-FFF2-40B4-BE49-F238E27FC236}">
                  <a16:creationId xmlns:a16="http://schemas.microsoft.com/office/drawing/2014/main" id="{664E816C-1E64-0B49-DAD4-9C3FB00B6ED3}"/>
                </a:ext>
              </a:extLst>
            </p:cNvPr>
            <p:cNvSpPr/>
            <p:nvPr/>
          </p:nvSpPr>
          <p:spPr>
            <a:xfrm>
              <a:off x="2643595" y="2523207"/>
              <a:ext cx="1003777" cy="1415328"/>
            </a:xfrm>
            <a:prstGeom prst="rect">
              <a:avLst/>
            </a:prstGeom>
            <a:solidFill>
              <a:srgbClr val="CA7372"/>
            </a:solidFill>
            <a:ln>
              <a:solidFill>
                <a:srgbClr val="CA7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6" name="Rectangle 25">
              <a:extLst>
                <a:ext uri="{FF2B5EF4-FFF2-40B4-BE49-F238E27FC236}">
                  <a16:creationId xmlns:a16="http://schemas.microsoft.com/office/drawing/2014/main" id="{3BAD116B-2DFE-42C5-6DE6-3F672859E913}"/>
                </a:ext>
              </a:extLst>
            </p:cNvPr>
            <p:cNvSpPr/>
            <p:nvPr/>
          </p:nvSpPr>
          <p:spPr>
            <a:xfrm>
              <a:off x="2674533" y="2571750"/>
              <a:ext cx="941900" cy="62564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7" name="Google Shape;1354;p64">
              <a:extLst>
                <a:ext uri="{FF2B5EF4-FFF2-40B4-BE49-F238E27FC236}">
                  <a16:creationId xmlns:a16="http://schemas.microsoft.com/office/drawing/2014/main" id="{0DB700D8-D8BD-2B5E-45CD-48EB7247C9B6}"/>
                </a:ext>
              </a:extLst>
            </p:cNvPr>
            <p:cNvSpPr txBox="1"/>
            <p:nvPr/>
          </p:nvSpPr>
          <p:spPr>
            <a:xfrm>
              <a:off x="2516867" y="3263267"/>
              <a:ext cx="1261261" cy="6498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Object Detection</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Lane Detection</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Semantic Segmentation</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SLAM</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HD Maps</a:t>
              </a:r>
              <a:endParaRPr sz="900">
                <a:solidFill>
                  <a:schemeClr val="bg1"/>
                </a:solidFill>
                <a:latin typeface="Raleway Medium"/>
                <a:ea typeface="Raleway Medium"/>
                <a:cs typeface="Raleway Medium"/>
                <a:sym typeface="Raleway Medium"/>
              </a:endParaRPr>
            </a:p>
          </p:txBody>
        </p:sp>
        <p:sp>
          <p:nvSpPr>
            <p:cNvPr id="28" name="Google Shape;1354;p64">
              <a:extLst>
                <a:ext uri="{FF2B5EF4-FFF2-40B4-BE49-F238E27FC236}">
                  <a16:creationId xmlns:a16="http://schemas.microsoft.com/office/drawing/2014/main" id="{0D12F876-8EED-E716-BFBC-475AF51288B4}"/>
                </a:ext>
              </a:extLst>
            </p:cNvPr>
            <p:cNvSpPr txBox="1"/>
            <p:nvPr/>
          </p:nvSpPr>
          <p:spPr>
            <a:xfrm>
              <a:off x="2523487" y="2632812"/>
              <a:ext cx="1244283" cy="9715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CA7372"/>
                  </a:solidFill>
                  <a:latin typeface="Raleway Medium"/>
                  <a:ea typeface="Raleway Medium"/>
                  <a:cs typeface="Raleway Medium"/>
                  <a:sym typeface="Raleway Medium"/>
                </a:rPr>
                <a:t>Perceive &amp; </a:t>
              </a:r>
              <a:r>
                <a:rPr lang="en" sz="800" b="1" err="1">
                  <a:solidFill>
                    <a:srgbClr val="CA7372"/>
                  </a:solidFill>
                  <a:latin typeface="Raleway Medium"/>
                  <a:ea typeface="Raleway Medium"/>
                  <a:cs typeface="Raleway Medium"/>
                  <a:sym typeface="Raleway Medium"/>
                </a:rPr>
                <a:t>Localise</a:t>
              </a:r>
              <a:endParaRPr sz="900" b="1">
                <a:solidFill>
                  <a:srgbClr val="CA7372"/>
                </a:solidFill>
                <a:latin typeface="Raleway Medium"/>
                <a:ea typeface="Raleway Medium"/>
                <a:cs typeface="Raleway Medium"/>
                <a:sym typeface="Raleway Medium"/>
              </a:endParaRPr>
            </a:p>
          </p:txBody>
        </p:sp>
        <p:sp>
          <p:nvSpPr>
            <p:cNvPr id="29" name="Rectangle 28">
              <a:extLst>
                <a:ext uri="{FF2B5EF4-FFF2-40B4-BE49-F238E27FC236}">
                  <a16:creationId xmlns:a16="http://schemas.microsoft.com/office/drawing/2014/main" id="{E732672C-5986-311F-6AA2-9888B47EFFF4}"/>
                </a:ext>
              </a:extLst>
            </p:cNvPr>
            <p:cNvSpPr/>
            <p:nvPr/>
          </p:nvSpPr>
          <p:spPr>
            <a:xfrm>
              <a:off x="3712728" y="2523207"/>
              <a:ext cx="1003777" cy="1415328"/>
            </a:xfrm>
            <a:prstGeom prst="rect">
              <a:avLst/>
            </a:prstGeom>
            <a:solidFill>
              <a:srgbClr val="CA7372"/>
            </a:solidFill>
            <a:ln>
              <a:solidFill>
                <a:srgbClr val="CA7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0" name="Rectangle 29">
              <a:extLst>
                <a:ext uri="{FF2B5EF4-FFF2-40B4-BE49-F238E27FC236}">
                  <a16:creationId xmlns:a16="http://schemas.microsoft.com/office/drawing/2014/main" id="{44BDEFC6-F82E-D796-8EE2-72606D6AE489}"/>
                </a:ext>
              </a:extLst>
            </p:cNvPr>
            <p:cNvSpPr/>
            <p:nvPr/>
          </p:nvSpPr>
          <p:spPr>
            <a:xfrm>
              <a:off x="3743666" y="2571750"/>
              <a:ext cx="941900" cy="62564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1" name="Google Shape;1354;p64">
              <a:extLst>
                <a:ext uri="{FF2B5EF4-FFF2-40B4-BE49-F238E27FC236}">
                  <a16:creationId xmlns:a16="http://schemas.microsoft.com/office/drawing/2014/main" id="{678C8E91-5ED3-D0A2-6CA3-9B49ECAB669A}"/>
                </a:ext>
              </a:extLst>
            </p:cNvPr>
            <p:cNvSpPr txBox="1"/>
            <p:nvPr/>
          </p:nvSpPr>
          <p:spPr>
            <a:xfrm>
              <a:off x="3778128" y="3243027"/>
              <a:ext cx="872976" cy="6498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Sensor Fusion</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Behavior Prediction</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Object Map</a:t>
              </a:r>
            </a:p>
          </p:txBody>
        </p:sp>
        <p:sp>
          <p:nvSpPr>
            <p:cNvPr id="32" name="Google Shape;1354;p64">
              <a:extLst>
                <a:ext uri="{FF2B5EF4-FFF2-40B4-BE49-F238E27FC236}">
                  <a16:creationId xmlns:a16="http://schemas.microsoft.com/office/drawing/2014/main" id="{11FFCA55-270E-429A-B214-920C940B78C1}"/>
                </a:ext>
              </a:extLst>
            </p:cNvPr>
            <p:cNvSpPr txBox="1"/>
            <p:nvPr/>
          </p:nvSpPr>
          <p:spPr>
            <a:xfrm>
              <a:off x="3692549" y="2603902"/>
              <a:ext cx="1014089" cy="15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CA7372"/>
                  </a:solidFill>
                  <a:latin typeface="Raleway Medium"/>
                  <a:ea typeface="Raleway Medium"/>
                  <a:cs typeface="Raleway Medium"/>
                  <a:sym typeface="Raleway Medium"/>
                </a:rPr>
                <a:t>Scene Representation</a:t>
              </a:r>
              <a:endParaRPr sz="900" b="1">
                <a:solidFill>
                  <a:srgbClr val="CA7372"/>
                </a:solidFill>
                <a:latin typeface="Raleway Medium"/>
                <a:ea typeface="Raleway Medium"/>
                <a:cs typeface="Raleway Medium"/>
                <a:sym typeface="Raleway Medium"/>
              </a:endParaRPr>
            </a:p>
          </p:txBody>
        </p:sp>
        <p:sp>
          <p:nvSpPr>
            <p:cNvPr id="33" name="Rectangle 32">
              <a:extLst>
                <a:ext uri="{FF2B5EF4-FFF2-40B4-BE49-F238E27FC236}">
                  <a16:creationId xmlns:a16="http://schemas.microsoft.com/office/drawing/2014/main" id="{94D46128-C27F-74A6-BE99-080570E07A5C}"/>
                </a:ext>
              </a:extLst>
            </p:cNvPr>
            <p:cNvSpPr/>
            <p:nvPr/>
          </p:nvSpPr>
          <p:spPr>
            <a:xfrm>
              <a:off x="4781861" y="2523207"/>
              <a:ext cx="1003777" cy="1415328"/>
            </a:xfrm>
            <a:prstGeom prst="rect">
              <a:avLst/>
            </a:prstGeom>
            <a:solidFill>
              <a:srgbClr val="CA7372"/>
            </a:solidFill>
            <a:ln>
              <a:solidFill>
                <a:srgbClr val="CA7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4" name="Rectangle 33">
              <a:extLst>
                <a:ext uri="{FF2B5EF4-FFF2-40B4-BE49-F238E27FC236}">
                  <a16:creationId xmlns:a16="http://schemas.microsoft.com/office/drawing/2014/main" id="{1B2B917F-8551-2C26-5D8E-57EB9C200B8D}"/>
                </a:ext>
              </a:extLst>
            </p:cNvPr>
            <p:cNvSpPr/>
            <p:nvPr/>
          </p:nvSpPr>
          <p:spPr>
            <a:xfrm>
              <a:off x="4812799" y="2571750"/>
              <a:ext cx="941900" cy="62564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5" name="Google Shape;1354;p64">
              <a:extLst>
                <a:ext uri="{FF2B5EF4-FFF2-40B4-BE49-F238E27FC236}">
                  <a16:creationId xmlns:a16="http://schemas.microsoft.com/office/drawing/2014/main" id="{496B342D-FB54-2A2A-A1C4-3CB53FD08F9C}"/>
                </a:ext>
              </a:extLst>
            </p:cNvPr>
            <p:cNvSpPr txBox="1"/>
            <p:nvPr/>
          </p:nvSpPr>
          <p:spPr>
            <a:xfrm>
              <a:off x="4847261" y="3243027"/>
              <a:ext cx="872976" cy="6498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Path &amp; Motion planning</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Trajectory </a:t>
              </a:r>
              <a:r>
                <a:rPr lang="en" sz="800" err="1">
                  <a:solidFill>
                    <a:schemeClr val="bg1"/>
                  </a:solidFill>
                  <a:latin typeface="Raleway Medium"/>
                  <a:ea typeface="Raleway Medium"/>
                  <a:cs typeface="Raleway Medium"/>
                  <a:sym typeface="Raleway Medium"/>
                </a:rPr>
                <a:t>optimisation</a:t>
              </a:r>
              <a:endParaRPr lang="en" sz="800">
                <a:solidFill>
                  <a:schemeClr val="bg1"/>
                </a:solidFill>
                <a:latin typeface="Raleway Medium"/>
                <a:ea typeface="Raleway Medium"/>
                <a:cs typeface="Raleway Medium"/>
                <a:sym typeface="Raleway Medium"/>
              </a:endParaRP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Driving Policy</a:t>
              </a:r>
            </a:p>
          </p:txBody>
        </p:sp>
        <p:sp>
          <p:nvSpPr>
            <p:cNvPr id="36" name="Google Shape;1354;p64">
              <a:extLst>
                <a:ext uri="{FF2B5EF4-FFF2-40B4-BE49-F238E27FC236}">
                  <a16:creationId xmlns:a16="http://schemas.microsoft.com/office/drawing/2014/main" id="{E8273A93-05C0-620F-1D75-C28BEC733F74}"/>
                </a:ext>
              </a:extLst>
            </p:cNvPr>
            <p:cNvSpPr txBox="1"/>
            <p:nvPr/>
          </p:nvSpPr>
          <p:spPr>
            <a:xfrm>
              <a:off x="4815872" y="2577260"/>
              <a:ext cx="938827" cy="17102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CA7372"/>
                  </a:solidFill>
                  <a:latin typeface="Raleway Medium"/>
                  <a:ea typeface="Raleway Medium"/>
                  <a:cs typeface="Raleway Medium"/>
                  <a:sym typeface="Raleway Medium"/>
                </a:rPr>
                <a:t>Plan &amp; Decide</a:t>
              </a:r>
              <a:endParaRPr sz="900" b="1">
                <a:solidFill>
                  <a:srgbClr val="CA7372"/>
                </a:solidFill>
                <a:latin typeface="Raleway Medium"/>
                <a:ea typeface="Raleway Medium"/>
                <a:cs typeface="Raleway Medium"/>
                <a:sym typeface="Raleway Medium"/>
              </a:endParaRPr>
            </a:p>
          </p:txBody>
        </p:sp>
        <p:sp>
          <p:nvSpPr>
            <p:cNvPr id="37" name="Rectangle 36">
              <a:extLst>
                <a:ext uri="{FF2B5EF4-FFF2-40B4-BE49-F238E27FC236}">
                  <a16:creationId xmlns:a16="http://schemas.microsoft.com/office/drawing/2014/main" id="{2DAB8AB6-92D9-1EAE-FCA2-648551C76F47}"/>
                </a:ext>
              </a:extLst>
            </p:cNvPr>
            <p:cNvSpPr/>
            <p:nvPr/>
          </p:nvSpPr>
          <p:spPr>
            <a:xfrm>
              <a:off x="5837608" y="2523207"/>
              <a:ext cx="1003777" cy="1415328"/>
            </a:xfrm>
            <a:prstGeom prst="rect">
              <a:avLst/>
            </a:prstGeom>
            <a:solidFill>
              <a:srgbClr val="CA7372"/>
            </a:solidFill>
            <a:ln>
              <a:solidFill>
                <a:srgbClr val="CA7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8" name="Rectangle 37">
              <a:extLst>
                <a:ext uri="{FF2B5EF4-FFF2-40B4-BE49-F238E27FC236}">
                  <a16:creationId xmlns:a16="http://schemas.microsoft.com/office/drawing/2014/main" id="{C42E372C-7103-1510-EF96-B82E8297DE7C}"/>
                </a:ext>
              </a:extLst>
            </p:cNvPr>
            <p:cNvSpPr/>
            <p:nvPr/>
          </p:nvSpPr>
          <p:spPr>
            <a:xfrm>
              <a:off x="5868546" y="2571750"/>
              <a:ext cx="941900" cy="62564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39" name="Google Shape;1354;p64">
              <a:extLst>
                <a:ext uri="{FF2B5EF4-FFF2-40B4-BE49-F238E27FC236}">
                  <a16:creationId xmlns:a16="http://schemas.microsoft.com/office/drawing/2014/main" id="{54D1CA83-3CEB-3CEE-974B-858E6AEEEB73}"/>
                </a:ext>
              </a:extLst>
            </p:cNvPr>
            <p:cNvSpPr txBox="1"/>
            <p:nvPr/>
          </p:nvSpPr>
          <p:spPr>
            <a:xfrm>
              <a:off x="5903008" y="3243027"/>
              <a:ext cx="872976" cy="6498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Velocity profile</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Steering</a:t>
              </a:r>
            </a:p>
            <a:p>
              <a:pPr marL="0" lvl="0" indent="0" algn="ctr" rtl="0">
                <a:spcBef>
                  <a:spcPts val="0"/>
                </a:spcBef>
                <a:spcAft>
                  <a:spcPts val="0"/>
                </a:spcAft>
                <a:buNone/>
              </a:pPr>
              <a:r>
                <a:rPr lang="en" sz="800">
                  <a:solidFill>
                    <a:schemeClr val="bg1"/>
                  </a:solidFill>
                  <a:latin typeface="Raleway Medium"/>
                  <a:ea typeface="Raleway Medium"/>
                  <a:cs typeface="Raleway Medium"/>
                  <a:sym typeface="Raleway Medium"/>
                </a:rPr>
                <a:t>Acceleration &amp; Braking</a:t>
              </a:r>
              <a:endParaRPr sz="900">
                <a:solidFill>
                  <a:schemeClr val="bg1"/>
                </a:solidFill>
                <a:latin typeface="Raleway Medium"/>
                <a:ea typeface="Raleway Medium"/>
                <a:cs typeface="Raleway Medium"/>
                <a:sym typeface="Raleway Medium"/>
              </a:endParaRPr>
            </a:p>
          </p:txBody>
        </p:sp>
        <p:sp>
          <p:nvSpPr>
            <p:cNvPr id="40" name="Google Shape;1354;p64">
              <a:extLst>
                <a:ext uri="{FF2B5EF4-FFF2-40B4-BE49-F238E27FC236}">
                  <a16:creationId xmlns:a16="http://schemas.microsoft.com/office/drawing/2014/main" id="{2E89667F-2297-91A1-B1E0-AAA9FB4783E8}"/>
                </a:ext>
              </a:extLst>
            </p:cNvPr>
            <p:cNvSpPr txBox="1"/>
            <p:nvPr/>
          </p:nvSpPr>
          <p:spPr>
            <a:xfrm>
              <a:off x="5923589" y="2590581"/>
              <a:ext cx="831813" cy="15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CA7372"/>
                  </a:solidFill>
                  <a:latin typeface="Raleway Medium"/>
                  <a:ea typeface="Raleway Medium"/>
                  <a:cs typeface="Raleway Medium"/>
                  <a:sym typeface="Raleway Medium"/>
                </a:rPr>
                <a:t>Control</a:t>
              </a:r>
              <a:endParaRPr sz="900" b="1">
                <a:solidFill>
                  <a:srgbClr val="CA7372"/>
                </a:solidFill>
                <a:latin typeface="Raleway Medium"/>
                <a:ea typeface="Raleway Medium"/>
                <a:cs typeface="Raleway Medium"/>
                <a:sym typeface="Raleway Medium"/>
              </a:endParaRPr>
            </a:p>
          </p:txBody>
        </p:sp>
        <p:grpSp>
          <p:nvGrpSpPr>
            <p:cNvPr id="41" name="Group 40">
              <a:extLst>
                <a:ext uri="{FF2B5EF4-FFF2-40B4-BE49-F238E27FC236}">
                  <a16:creationId xmlns:a16="http://schemas.microsoft.com/office/drawing/2014/main" id="{3D47922A-1BBF-371A-FD26-EA86F4755602}"/>
                </a:ext>
              </a:extLst>
            </p:cNvPr>
            <p:cNvGrpSpPr/>
            <p:nvPr/>
          </p:nvGrpSpPr>
          <p:grpSpPr>
            <a:xfrm>
              <a:off x="1507908" y="2059524"/>
              <a:ext cx="5360977" cy="279370"/>
              <a:chOff x="1507908" y="2176400"/>
              <a:chExt cx="5360977" cy="279370"/>
            </a:xfrm>
          </p:grpSpPr>
          <p:pic>
            <p:nvPicPr>
              <p:cNvPr id="53" name="Picture 2">
                <a:extLst>
                  <a:ext uri="{FF2B5EF4-FFF2-40B4-BE49-F238E27FC236}">
                    <a16:creationId xmlns:a16="http://schemas.microsoft.com/office/drawing/2014/main" id="{F747FA53-473F-0599-4C1F-625E9A65D9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5583"/>
              <a:stretch/>
            </p:blipFill>
            <p:spPr bwMode="auto">
              <a:xfrm>
                <a:off x="1507908" y="2176400"/>
                <a:ext cx="5360977" cy="279370"/>
              </a:xfrm>
              <a:prstGeom prst="rect">
                <a:avLst/>
              </a:prstGeom>
              <a:noFill/>
              <a:extLst>
                <a:ext uri="{909E8E84-426E-40DD-AFC4-6F175D3DCCD1}">
                  <a14:hiddenFill xmlns:a14="http://schemas.microsoft.com/office/drawing/2010/main">
                    <a:solidFill>
                      <a:srgbClr val="FFFFFF"/>
                    </a:solidFill>
                  </a14:hiddenFill>
                </a:ext>
              </a:extLst>
            </p:spPr>
          </p:pic>
          <p:sp>
            <p:nvSpPr>
              <p:cNvPr id="54" name="Oval 53">
                <a:extLst>
                  <a:ext uri="{FF2B5EF4-FFF2-40B4-BE49-F238E27FC236}">
                    <a16:creationId xmlns:a16="http://schemas.microsoft.com/office/drawing/2014/main" id="{5983064C-6C5F-7864-171A-1E2409CF4776}"/>
                  </a:ext>
                </a:extLst>
              </p:cNvPr>
              <p:cNvSpPr/>
              <p:nvPr/>
            </p:nvSpPr>
            <p:spPr>
              <a:xfrm>
                <a:off x="2478462" y="2275687"/>
                <a:ext cx="113569" cy="104717"/>
              </a:xfrm>
              <a:prstGeom prst="ellipse">
                <a:avLst/>
              </a:prstGeom>
              <a:solidFill>
                <a:srgbClr val="CA73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55" name="Oval 54">
                <a:extLst>
                  <a:ext uri="{FF2B5EF4-FFF2-40B4-BE49-F238E27FC236}">
                    <a16:creationId xmlns:a16="http://schemas.microsoft.com/office/drawing/2014/main" id="{AC8D7350-E766-59AA-8D19-B0A99898639A}"/>
                  </a:ext>
                </a:extLst>
              </p:cNvPr>
              <p:cNvSpPr/>
              <p:nvPr/>
            </p:nvSpPr>
            <p:spPr>
              <a:xfrm>
                <a:off x="3520138" y="2284685"/>
                <a:ext cx="113569" cy="104717"/>
              </a:xfrm>
              <a:prstGeom prst="ellipse">
                <a:avLst/>
              </a:prstGeom>
              <a:solidFill>
                <a:srgbClr val="CA73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56" name="Oval 55">
                <a:extLst>
                  <a:ext uri="{FF2B5EF4-FFF2-40B4-BE49-F238E27FC236}">
                    <a16:creationId xmlns:a16="http://schemas.microsoft.com/office/drawing/2014/main" id="{3370FAB2-CB2C-288B-AE8E-53003E3F9B1C}"/>
                  </a:ext>
                </a:extLst>
              </p:cNvPr>
              <p:cNvSpPr/>
              <p:nvPr/>
            </p:nvSpPr>
            <p:spPr>
              <a:xfrm>
                <a:off x="4558332" y="2284684"/>
                <a:ext cx="113569" cy="104717"/>
              </a:xfrm>
              <a:prstGeom prst="ellipse">
                <a:avLst/>
              </a:prstGeom>
              <a:solidFill>
                <a:srgbClr val="CA73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57" name="Oval 56">
                <a:extLst>
                  <a:ext uri="{FF2B5EF4-FFF2-40B4-BE49-F238E27FC236}">
                    <a16:creationId xmlns:a16="http://schemas.microsoft.com/office/drawing/2014/main" id="{2B46ABFB-71D4-6EE1-4953-31A4AA72F0B4}"/>
                  </a:ext>
                </a:extLst>
              </p:cNvPr>
              <p:cNvSpPr/>
              <p:nvPr/>
            </p:nvSpPr>
            <p:spPr>
              <a:xfrm>
                <a:off x="5586128" y="2282562"/>
                <a:ext cx="113569" cy="104717"/>
              </a:xfrm>
              <a:prstGeom prst="ellipse">
                <a:avLst/>
              </a:prstGeom>
              <a:solidFill>
                <a:srgbClr val="CA73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grpSp>
        <p:pic>
          <p:nvPicPr>
            <p:cNvPr id="42" name="Picture 2">
              <a:extLst>
                <a:ext uri="{FF2B5EF4-FFF2-40B4-BE49-F238E27FC236}">
                  <a16:creationId xmlns:a16="http://schemas.microsoft.com/office/drawing/2014/main" id="{2DF7FAC4-7227-724B-D946-18DC823B42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82" t="34141" r="80802" b="46611"/>
            <a:stretch/>
          </p:blipFill>
          <p:spPr bwMode="auto">
            <a:xfrm>
              <a:off x="1642997" y="2733532"/>
              <a:ext cx="866445" cy="38358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52BBF255-2DDC-B57D-AC6B-BC4C2AC2A9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86" t="33449" r="61412" b="46613"/>
            <a:stretch/>
          </p:blipFill>
          <p:spPr bwMode="auto">
            <a:xfrm>
              <a:off x="2702033" y="2775597"/>
              <a:ext cx="904299" cy="39733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a:extLst>
                <a:ext uri="{FF2B5EF4-FFF2-40B4-BE49-F238E27FC236}">
                  <a16:creationId xmlns:a16="http://schemas.microsoft.com/office/drawing/2014/main" id="{197C7023-36C7-EBB6-0E86-A64798B24B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47" t="32965" r="46170" b="47609"/>
            <a:stretch/>
          </p:blipFill>
          <p:spPr bwMode="auto">
            <a:xfrm>
              <a:off x="3995891" y="2814112"/>
              <a:ext cx="385010" cy="38714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C2BB0886-F0E3-2F46-0E13-7CEE3300BC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412" t="32087" r="25365" b="46524"/>
            <a:stretch/>
          </p:blipFill>
          <p:spPr bwMode="auto">
            <a:xfrm>
              <a:off x="4924326" y="2761132"/>
              <a:ext cx="673935" cy="42626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5EA43D98-2869-B8F0-B3E3-6F65F26B78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053" t="35703" r="2611" b="48499"/>
            <a:stretch/>
          </p:blipFill>
          <p:spPr bwMode="auto">
            <a:xfrm>
              <a:off x="5889084" y="2850267"/>
              <a:ext cx="900650" cy="314830"/>
            </a:xfrm>
            <a:prstGeom prst="rect">
              <a:avLst/>
            </a:prstGeom>
            <a:noFill/>
            <a:extLst>
              <a:ext uri="{909E8E84-426E-40DD-AFC4-6F175D3DCCD1}">
                <a14:hiddenFill xmlns:a14="http://schemas.microsoft.com/office/drawing/2010/main">
                  <a:solidFill>
                    <a:srgbClr val="FFFFFF"/>
                  </a:solidFill>
                </a14:hiddenFill>
              </a:ext>
            </a:extLst>
          </p:spPr>
        </p:pic>
        <p:sp>
          <p:nvSpPr>
            <p:cNvPr id="47" name="Right Arrow 46">
              <a:extLst>
                <a:ext uri="{FF2B5EF4-FFF2-40B4-BE49-F238E27FC236}">
                  <a16:creationId xmlns:a16="http://schemas.microsoft.com/office/drawing/2014/main" id="{396AF4F6-67D0-ECA1-69E2-1167AB41A9F7}"/>
                </a:ext>
              </a:extLst>
            </p:cNvPr>
            <p:cNvSpPr/>
            <p:nvPr/>
          </p:nvSpPr>
          <p:spPr>
            <a:xfrm>
              <a:off x="3845612" y="2393527"/>
              <a:ext cx="805492" cy="45719"/>
            </a:xfrm>
            <a:prstGeom prst="rightArrow">
              <a:avLst/>
            </a:prstGeom>
            <a:solidFill>
              <a:schemeClr val="lt1"/>
            </a:solidFill>
            <a:ln>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8" name="Right Arrow 47">
              <a:extLst>
                <a:ext uri="{FF2B5EF4-FFF2-40B4-BE49-F238E27FC236}">
                  <a16:creationId xmlns:a16="http://schemas.microsoft.com/office/drawing/2014/main" id="{417BBD79-1464-0802-5A2C-505B6CBF8D4B}"/>
                </a:ext>
              </a:extLst>
            </p:cNvPr>
            <p:cNvSpPr/>
            <p:nvPr/>
          </p:nvSpPr>
          <p:spPr>
            <a:xfrm flipH="1">
              <a:off x="1639818" y="2386605"/>
              <a:ext cx="805492" cy="45719"/>
            </a:xfrm>
            <a:prstGeom prst="rightArrow">
              <a:avLst/>
            </a:prstGeom>
            <a:solidFill>
              <a:schemeClr val="lt1"/>
            </a:solidFill>
            <a:ln>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49" name="Google Shape;1354;p64">
              <a:extLst>
                <a:ext uri="{FF2B5EF4-FFF2-40B4-BE49-F238E27FC236}">
                  <a16:creationId xmlns:a16="http://schemas.microsoft.com/office/drawing/2014/main" id="{61D26286-C8FE-3428-7E4B-1B43EADE386E}"/>
                </a:ext>
              </a:extLst>
            </p:cNvPr>
            <p:cNvSpPr txBox="1"/>
            <p:nvPr/>
          </p:nvSpPr>
          <p:spPr>
            <a:xfrm>
              <a:off x="2386674" y="2334945"/>
              <a:ext cx="1535015" cy="16928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tx1"/>
                  </a:solidFill>
                  <a:latin typeface="Raleway Medium"/>
                  <a:ea typeface="Raleway Medium"/>
                  <a:cs typeface="Raleway Medium"/>
                  <a:sym typeface="Raleway Medium"/>
                </a:rPr>
                <a:t>Scene Understanding</a:t>
              </a:r>
              <a:endParaRPr sz="900">
                <a:solidFill>
                  <a:schemeClr val="tx1"/>
                </a:solidFill>
                <a:latin typeface="Raleway Medium"/>
                <a:ea typeface="Raleway Medium"/>
                <a:cs typeface="Raleway Medium"/>
                <a:sym typeface="Raleway Medium"/>
              </a:endParaRPr>
            </a:p>
          </p:txBody>
        </p:sp>
        <p:sp>
          <p:nvSpPr>
            <p:cNvPr id="50" name="Right Arrow 49">
              <a:extLst>
                <a:ext uri="{FF2B5EF4-FFF2-40B4-BE49-F238E27FC236}">
                  <a16:creationId xmlns:a16="http://schemas.microsoft.com/office/drawing/2014/main" id="{E870B319-C4DA-AF41-23D8-4056ADD1A0E8}"/>
                </a:ext>
              </a:extLst>
            </p:cNvPr>
            <p:cNvSpPr/>
            <p:nvPr/>
          </p:nvSpPr>
          <p:spPr>
            <a:xfrm>
              <a:off x="6017270" y="4077812"/>
              <a:ext cx="805492" cy="45719"/>
            </a:xfrm>
            <a:prstGeom prst="rightArrow">
              <a:avLst/>
            </a:prstGeom>
            <a:solidFill>
              <a:schemeClr val="lt1"/>
            </a:solidFill>
            <a:ln>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51" name="Right Arrow 50">
              <a:extLst>
                <a:ext uri="{FF2B5EF4-FFF2-40B4-BE49-F238E27FC236}">
                  <a16:creationId xmlns:a16="http://schemas.microsoft.com/office/drawing/2014/main" id="{94B07D90-1AD5-D702-F3F8-DBDD7ACF2953}"/>
                </a:ext>
              </a:extLst>
            </p:cNvPr>
            <p:cNvSpPr/>
            <p:nvPr/>
          </p:nvSpPr>
          <p:spPr>
            <a:xfrm flipH="1">
              <a:off x="3811476" y="4070890"/>
              <a:ext cx="805492" cy="45719"/>
            </a:xfrm>
            <a:prstGeom prst="rightArrow">
              <a:avLst/>
            </a:prstGeom>
            <a:solidFill>
              <a:schemeClr val="lt1"/>
            </a:solidFill>
            <a:ln>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52" name="Google Shape;1354;p64">
              <a:extLst>
                <a:ext uri="{FF2B5EF4-FFF2-40B4-BE49-F238E27FC236}">
                  <a16:creationId xmlns:a16="http://schemas.microsoft.com/office/drawing/2014/main" id="{B05D376D-C29F-9C8E-BB0A-D02D73479FE3}"/>
                </a:ext>
              </a:extLst>
            </p:cNvPr>
            <p:cNvSpPr txBox="1"/>
            <p:nvPr/>
          </p:nvSpPr>
          <p:spPr>
            <a:xfrm>
              <a:off x="4558332" y="4019230"/>
              <a:ext cx="1535015" cy="16928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tx1"/>
                  </a:solidFill>
                  <a:latin typeface="Raleway Medium"/>
                  <a:ea typeface="Raleway Medium"/>
                  <a:cs typeface="Raleway Medium"/>
                  <a:sym typeface="Raleway Medium"/>
                </a:rPr>
                <a:t>Decision making &amp; Planning</a:t>
              </a:r>
              <a:endParaRPr sz="900">
                <a:solidFill>
                  <a:schemeClr val="tx1"/>
                </a:solidFill>
                <a:latin typeface="Raleway Medium"/>
                <a:ea typeface="Raleway Medium"/>
                <a:cs typeface="Raleway Medium"/>
                <a:sym typeface="Raleway Medium"/>
              </a:endParaRPr>
            </a:p>
          </p:txBody>
        </p:sp>
      </p:grpSp>
      <p:sp>
        <p:nvSpPr>
          <p:cNvPr id="58" name="Google Shape;802;p51">
            <a:extLst>
              <a:ext uri="{FF2B5EF4-FFF2-40B4-BE49-F238E27FC236}">
                <a16:creationId xmlns:a16="http://schemas.microsoft.com/office/drawing/2014/main" id="{89791E9C-94D6-B1D5-A53F-4B7BFB6F8380}"/>
              </a:ext>
            </a:extLst>
          </p:cNvPr>
          <p:cNvSpPr txBox="1">
            <a:spLocks/>
          </p:cNvSpPr>
          <p:nvPr/>
        </p:nvSpPr>
        <p:spPr>
          <a:xfrm>
            <a:off x="722068" y="1074923"/>
            <a:ext cx="3475500" cy="448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1pPr>
            <a:lvl2pPr marL="914400" marR="0" lvl="1"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2pPr>
            <a:lvl3pPr marL="1371600" marR="0" lvl="2"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3pPr>
            <a:lvl4pPr marL="1828800" marR="0" lvl="3"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4pPr>
            <a:lvl5pPr marL="2286000" marR="0" lvl="4"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5pPr>
            <a:lvl6pPr marL="2743200" marR="0" lvl="5"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6pPr>
            <a:lvl7pPr marL="3200400" marR="0" lvl="6"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7pPr>
            <a:lvl8pPr marL="3657600" marR="0" lvl="7"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8pPr>
            <a:lvl9pPr marL="4114800" marR="0" lvl="8"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9pPr>
          </a:lstStyle>
          <a:p>
            <a:pPr marL="285750" indent="-285750"/>
            <a:r>
              <a:rPr lang="en-US" b="1"/>
              <a:t>RL for Autonomous Driving:</a:t>
            </a:r>
            <a:endParaRPr lang="en-US"/>
          </a:p>
        </p:txBody>
      </p:sp>
      <p:sp>
        <p:nvSpPr>
          <p:cNvPr id="59" name="Google Shape;802;p51">
            <a:extLst>
              <a:ext uri="{FF2B5EF4-FFF2-40B4-BE49-F238E27FC236}">
                <a16:creationId xmlns:a16="http://schemas.microsoft.com/office/drawing/2014/main" id="{5D79AB3A-1092-A4B9-CBFB-8A54E25CF052}"/>
              </a:ext>
            </a:extLst>
          </p:cNvPr>
          <p:cNvSpPr txBox="1">
            <a:spLocks/>
          </p:cNvSpPr>
          <p:nvPr/>
        </p:nvSpPr>
        <p:spPr>
          <a:xfrm>
            <a:off x="127346" y="1909954"/>
            <a:ext cx="3391611" cy="1591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1pPr>
            <a:lvl2pPr marL="914400" marR="0" lvl="1"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2pPr>
            <a:lvl3pPr marL="1371600" marR="0" lvl="2"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3pPr>
            <a:lvl4pPr marL="1828800" marR="0" lvl="3"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4pPr>
            <a:lvl5pPr marL="2286000" marR="0" lvl="4"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5pPr>
            <a:lvl6pPr marL="2743200" marR="0" lvl="5"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6pPr>
            <a:lvl7pPr marL="3200400" marR="0" lvl="6"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7pPr>
            <a:lvl8pPr marL="3657600" marR="0" lvl="7"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8pPr>
            <a:lvl9pPr marL="4114800" marR="0" lvl="8"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9pPr>
          </a:lstStyle>
          <a:p>
            <a:pPr lvl="1" fontAlgn="base"/>
            <a:r>
              <a:rPr lang="en-US" sz="1100"/>
              <a:t>Scene understanding with Lidars</a:t>
            </a:r>
            <a:br>
              <a:rPr lang="en-US" sz="1100"/>
            </a:br>
            <a:r>
              <a:rPr lang="en-US" sz="1100"/>
              <a:t>​</a:t>
            </a:r>
          </a:p>
          <a:p>
            <a:pPr lvl="1" fontAlgn="base"/>
            <a:r>
              <a:rPr lang="en-US" sz="1100"/>
              <a:t>Perception and Environment Mapping for States​</a:t>
            </a:r>
            <a:br>
              <a:rPr lang="en-US" sz="1100"/>
            </a:br>
            <a:endParaRPr lang="en-US" sz="1100"/>
          </a:p>
          <a:p>
            <a:pPr lvl="1" fontAlgn="base"/>
            <a:r>
              <a:rPr lang="en-US" sz="1100"/>
              <a:t>Planning and Driving Policy​</a:t>
            </a:r>
            <a:br>
              <a:rPr lang="en-US" sz="1100"/>
            </a:br>
            <a:endParaRPr lang="en-US" sz="1100"/>
          </a:p>
          <a:p>
            <a:pPr lvl="1" fontAlgn="base"/>
            <a:r>
              <a:rPr lang="en-US" sz="1100"/>
              <a:t>Controller for outputs</a:t>
            </a:r>
          </a:p>
          <a:p>
            <a:pPr marL="285750" indent="-285750"/>
            <a:endParaRPr lang="en-US"/>
          </a:p>
          <a:p>
            <a:pPr marL="285750" indent="-285750"/>
            <a:endParaRPr lang="en-US"/>
          </a:p>
          <a:p>
            <a:pPr marL="0" indent="0">
              <a:buNone/>
            </a:pPr>
            <a:endParaRPr lang="en-US"/>
          </a:p>
        </p:txBody>
      </p:sp>
      <p:sp>
        <p:nvSpPr>
          <p:cNvPr id="63" name="TextBox 62">
            <a:extLst>
              <a:ext uri="{FF2B5EF4-FFF2-40B4-BE49-F238E27FC236}">
                <a16:creationId xmlns:a16="http://schemas.microsoft.com/office/drawing/2014/main" id="{4422582F-CA33-2532-3600-B8D4863056E4}"/>
              </a:ext>
            </a:extLst>
          </p:cNvPr>
          <p:cNvSpPr txBox="1"/>
          <p:nvPr/>
        </p:nvSpPr>
        <p:spPr>
          <a:xfrm>
            <a:off x="5004747" y="3831174"/>
            <a:ext cx="3903380" cy="246221"/>
          </a:xfrm>
          <a:prstGeom prst="rect">
            <a:avLst/>
          </a:prstGeom>
          <a:noFill/>
        </p:spPr>
        <p:txBody>
          <a:bodyPr wrap="square" lIns="91440" tIns="45720" rIns="91440" bIns="45720" anchor="t">
            <a:spAutoFit/>
          </a:bodyPr>
          <a:lstStyle/>
          <a:p>
            <a:r>
              <a:rPr lang="en-US" sz="1000" b="0" i="0">
                <a:solidFill>
                  <a:srgbClr val="000000"/>
                </a:solidFill>
                <a:effectLst/>
                <a:latin typeface="Georgia"/>
              </a:rPr>
              <a:t>https://</a:t>
            </a:r>
            <a:r>
              <a:rPr lang="en-US" sz="1000" b="0" i="0" err="1">
                <a:solidFill>
                  <a:srgbClr val="000000"/>
                </a:solidFill>
                <a:effectLst/>
                <a:latin typeface="Georgia"/>
              </a:rPr>
              <a:t>arxiv.org</a:t>
            </a:r>
            <a:r>
              <a:rPr lang="en-US" sz="1000" b="0" i="0">
                <a:solidFill>
                  <a:srgbClr val="000000"/>
                </a:solidFill>
                <a:effectLst/>
                <a:latin typeface="Georgia"/>
              </a:rPr>
              <a:t>/pdf/2002.00444.pdf</a:t>
            </a:r>
            <a:endParaRPr lang="en-US" sz="1000">
              <a:latin typeface="Georgia"/>
            </a:endParaRPr>
          </a:p>
        </p:txBody>
      </p:sp>
      <p:cxnSp>
        <p:nvCxnSpPr>
          <p:cNvPr id="66" name="Google Shape;811;p51">
            <a:extLst>
              <a:ext uri="{FF2B5EF4-FFF2-40B4-BE49-F238E27FC236}">
                <a16:creationId xmlns:a16="http://schemas.microsoft.com/office/drawing/2014/main" id="{98851376-B06A-B911-7AB5-7B3D26419B3F}"/>
              </a:ext>
            </a:extLst>
          </p:cNvPr>
          <p:cNvCxnSpPr>
            <a:cxnSpLocks/>
          </p:cNvCxnSpPr>
          <p:nvPr/>
        </p:nvCxnSpPr>
        <p:spPr>
          <a:xfrm flipH="1">
            <a:off x="643422" y="1101140"/>
            <a:ext cx="8410139" cy="3253"/>
          </a:xfrm>
          <a:prstGeom prst="straightConnector1">
            <a:avLst/>
          </a:prstGeom>
          <a:noFill/>
          <a:ln w="9525" cap="flat" cmpd="sng">
            <a:solidFill>
              <a:schemeClr val="accent3"/>
            </a:solidFill>
            <a:prstDash val="solid"/>
            <a:round/>
            <a:headEnd type="none" w="med" len="med"/>
            <a:tailEnd type="none" w="med" len="med"/>
          </a:ln>
        </p:spPr>
      </p:cxnSp>
      <p:cxnSp>
        <p:nvCxnSpPr>
          <p:cNvPr id="71" name="Google Shape;811;p51">
            <a:extLst>
              <a:ext uri="{FF2B5EF4-FFF2-40B4-BE49-F238E27FC236}">
                <a16:creationId xmlns:a16="http://schemas.microsoft.com/office/drawing/2014/main" id="{CBCF4C87-C257-A38E-0F6A-E76D38308451}"/>
              </a:ext>
            </a:extLst>
          </p:cNvPr>
          <p:cNvCxnSpPr>
            <a:cxnSpLocks/>
          </p:cNvCxnSpPr>
          <p:nvPr/>
        </p:nvCxnSpPr>
        <p:spPr>
          <a:xfrm flipH="1" flipV="1">
            <a:off x="694236" y="1696815"/>
            <a:ext cx="2676661" cy="5243"/>
          </a:xfrm>
          <a:prstGeom prst="straightConnector1">
            <a:avLst/>
          </a:prstGeom>
          <a:noFill/>
          <a:ln w="9525" cap="flat" cmpd="sng">
            <a:solidFill>
              <a:schemeClr val="accent3"/>
            </a:solidFill>
            <a:prstDash val="solid"/>
            <a:round/>
            <a:headEnd type="none" w="med" len="med"/>
            <a:tailEnd type="none" w="med" len="med"/>
          </a:ln>
        </p:spPr>
      </p:cxnSp>
      <p:cxnSp>
        <p:nvCxnSpPr>
          <p:cNvPr id="72" name="Google Shape;811;p51">
            <a:extLst>
              <a:ext uri="{FF2B5EF4-FFF2-40B4-BE49-F238E27FC236}">
                <a16:creationId xmlns:a16="http://schemas.microsoft.com/office/drawing/2014/main" id="{15007CC9-E5A5-E6B4-1A30-EE763FBF7A1F}"/>
              </a:ext>
            </a:extLst>
          </p:cNvPr>
          <p:cNvCxnSpPr>
            <a:cxnSpLocks/>
          </p:cNvCxnSpPr>
          <p:nvPr/>
        </p:nvCxnSpPr>
        <p:spPr>
          <a:xfrm flipH="1" flipV="1">
            <a:off x="740819" y="3821436"/>
            <a:ext cx="8197393" cy="5243"/>
          </a:xfrm>
          <a:prstGeom prst="straightConnector1">
            <a:avLst/>
          </a:prstGeom>
          <a:noFill/>
          <a:ln w="9525" cap="flat" cmpd="sng">
            <a:solidFill>
              <a:schemeClr val="accent3"/>
            </a:solidFill>
            <a:prstDash val="solid"/>
            <a:round/>
            <a:headEnd type="none" w="med" len="med"/>
            <a:tailEnd type="none" w="med" len="med"/>
          </a:ln>
        </p:spPr>
      </p:cxnSp>
      <p:cxnSp>
        <p:nvCxnSpPr>
          <p:cNvPr id="74" name="Google Shape;811;p51">
            <a:extLst>
              <a:ext uri="{FF2B5EF4-FFF2-40B4-BE49-F238E27FC236}">
                <a16:creationId xmlns:a16="http://schemas.microsoft.com/office/drawing/2014/main" id="{F49AEBED-7223-B177-E0E3-ED078FDE1777}"/>
              </a:ext>
            </a:extLst>
          </p:cNvPr>
          <p:cNvCxnSpPr>
            <a:cxnSpLocks/>
          </p:cNvCxnSpPr>
          <p:nvPr/>
        </p:nvCxnSpPr>
        <p:spPr>
          <a:xfrm flipH="1" flipV="1">
            <a:off x="722068" y="4091506"/>
            <a:ext cx="8289548" cy="5243"/>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Google Shape;331;p41"/>
          <p:cNvSpPr txBox="1">
            <a:spLocks noGrp="1"/>
          </p:cNvSpPr>
          <p:nvPr>
            <p:ph type="title"/>
          </p:nvPr>
        </p:nvSpPr>
        <p:spPr>
          <a:xfrm>
            <a:off x="2086700" y="2703650"/>
            <a:ext cx="4104300" cy="6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332" name="Google Shape;332;p41"/>
          <p:cNvSpPr txBox="1">
            <a:spLocks noGrp="1"/>
          </p:cNvSpPr>
          <p:nvPr>
            <p:ph type="title" idx="2"/>
          </p:nvPr>
        </p:nvSpPr>
        <p:spPr>
          <a:xfrm>
            <a:off x="2086700" y="1138788"/>
            <a:ext cx="2368500" cy="15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333" name="Google Shape;333;p41"/>
          <p:cNvCxnSpPr/>
          <p:nvPr/>
        </p:nvCxnSpPr>
        <p:spPr>
          <a:xfrm>
            <a:off x="717000" y="531200"/>
            <a:ext cx="0" cy="4094100"/>
          </a:xfrm>
          <a:prstGeom prst="straightConnector1">
            <a:avLst/>
          </a:prstGeom>
          <a:noFill/>
          <a:ln w="9525" cap="flat" cmpd="sng">
            <a:solidFill>
              <a:schemeClr val="dk1"/>
            </a:solidFill>
            <a:prstDash val="solid"/>
            <a:round/>
            <a:headEnd type="none" w="med" len="med"/>
            <a:tailEnd type="none" w="med" len="med"/>
          </a:ln>
        </p:spPr>
      </p:cxnSp>
      <p:grpSp>
        <p:nvGrpSpPr>
          <p:cNvPr id="334" name="Google Shape;334;p41"/>
          <p:cNvGrpSpPr/>
          <p:nvPr/>
        </p:nvGrpSpPr>
        <p:grpSpPr>
          <a:xfrm>
            <a:off x="715825" y="537675"/>
            <a:ext cx="8425200" cy="4081125"/>
            <a:chOff x="715825" y="537675"/>
            <a:chExt cx="8425200" cy="4081125"/>
          </a:xfrm>
        </p:grpSpPr>
        <p:grpSp>
          <p:nvGrpSpPr>
            <p:cNvPr id="335" name="Google Shape;335;p41"/>
            <p:cNvGrpSpPr/>
            <p:nvPr/>
          </p:nvGrpSpPr>
          <p:grpSpPr>
            <a:xfrm>
              <a:off x="715825" y="537675"/>
              <a:ext cx="8425200" cy="4081125"/>
              <a:chOff x="715825" y="537675"/>
              <a:chExt cx="8425200" cy="4081125"/>
            </a:xfrm>
          </p:grpSpPr>
          <p:grpSp>
            <p:nvGrpSpPr>
              <p:cNvPr id="336" name="Google Shape;336;p41"/>
              <p:cNvGrpSpPr/>
              <p:nvPr/>
            </p:nvGrpSpPr>
            <p:grpSpPr>
              <a:xfrm>
                <a:off x="715825" y="537675"/>
                <a:ext cx="8425200" cy="4081125"/>
                <a:chOff x="715825" y="537675"/>
                <a:chExt cx="8425200" cy="4081125"/>
              </a:xfrm>
            </p:grpSpPr>
            <p:cxnSp>
              <p:nvCxnSpPr>
                <p:cNvPr id="337" name="Google Shape;337;p41"/>
                <p:cNvCxnSpPr/>
                <p:nvPr/>
              </p:nvCxnSpPr>
              <p:spPr>
                <a:xfrm>
                  <a:off x="715825" y="2569040"/>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338" name="Google Shape;338;p41"/>
                <p:cNvCxnSpPr>
                  <a:cxnSpLocks/>
                </p:cNvCxnSpPr>
                <p:nvPr/>
              </p:nvCxnSpPr>
              <p:spPr>
                <a:xfrm>
                  <a:off x="715825" y="1145959"/>
                  <a:ext cx="6591211" cy="0"/>
                </a:xfrm>
                <a:prstGeom prst="straightConnector1">
                  <a:avLst/>
                </a:prstGeom>
                <a:noFill/>
                <a:ln w="9525" cap="flat" cmpd="sng">
                  <a:solidFill>
                    <a:schemeClr val="accent3"/>
                  </a:solidFill>
                  <a:prstDash val="solid"/>
                  <a:round/>
                  <a:headEnd type="none" w="med" len="med"/>
                  <a:tailEnd type="none" w="med" len="med"/>
                </a:ln>
              </p:spPr>
            </p:cxnSp>
            <p:cxnSp>
              <p:nvCxnSpPr>
                <p:cNvPr id="339" name="Google Shape;339;p41"/>
                <p:cNvCxnSpPr/>
                <p:nvPr/>
              </p:nvCxnSpPr>
              <p:spPr>
                <a:xfrm>
                  <a:off x="1852350" y="537675"/>
                  <a:ext cx="0" cy="4074600"/>
                </a:xfrm>
                <a:prstGeom prst="straightConnector1">
                  <a:avLst/>
                </a:prstGeom>
                <a:noFill/>
                <a:ln w="9525" cap="flat" cmpd="sng">
                  <a:solidFill>
                    <a:schemeClr val="accent3"/>
                  </a:solidFill>
                  <a:prstDash val="solid"/>
                  <a:round/>
                  <a:headEnd type="none" w="med" len="med"/>
                  <a:tailEnd type="none" w="med" len="med"/>
                </a:ln>
              </p:spPr>
            </p:cxnSp>
            <p:cxnSp>
              <p:nvCxnSpPr>
                <p:cNvPr id="340" name="Google Shape;340;p41"/>
                <p:cNvCxnSpPr/>
                <p:nvPr/>
              </p:nvCxnSpPr>
              <p:spPr>
                <a:xfrm>
                  <a:off x="4581075" y="1140125"/>
                  <a:ext cx="0" cy="1431600"/>
                </a:xfrm>
                <a:prstGeom prst="straightConnector1">
                  <a:avLst/>
                </a:prstGeom>
                <a:noFill/>
                <a:ln w="9525" cap="flat" cmpd="sng">
                  <a:solidFill>
                    <a:schemeClr val="accent3"/>
                  </a:solidFill>
                  <a:prstDash val="solid"/>
                  <a:round/>
                  <a:headEnd type="none" w="med" len="med"/>
                  <a:tailEnd type="none" w="med" len="med"/>
                </a:ln>
              </p:spPr>
            </p:cxnSp>
            <p:cxnSp>
              <p:nvCxnSpPr>
                <p:cNvPr id="341" name="Google Shape;341;p41"/>
                <p:cNvCxnSpPr/>
                <p:nvPr/>
              </p:nvCxnSpPr>
              <p:spPr>
                <a:xfrm>
                  <a:off x="1745575" y="541500"/>
                  <a:ext cx="0" cy="4077300"/>
                </a:xfrm>
                <a:prstGeom prst="straightConnector1">
                  <a:avLst/>
                </a:prstGeom>
                <a:noFill/>
                <a:ln w="9525" cap="flat" cmpd="sng">
                  <a:solidFill>
                    <a:schemeClr val="accent3"/>
                  </a:solidFill>
                  <a:prstDash val="solid"/>
                  <a:round/>
                  <a:headEnd type="none" w="med" len="med"/>
                  <a:tailEnd type="none" w="med" len="med"/>
                </a:ln>
              </p:spPr>
            </p:cxnSp>
          </p:grpSp>
          <p:cxnSp>
            <p:nvCxnSpPr>
              <p:cNvPr id="342" name="Google Shape;342;p41"/>
              <p:cNvCxnSpPr/>
              <p:nvPr/>
            </p:nvCxnSpPr>
            <p:spPr>
              <a:xfrm>
                <a:off x="1238075" y="1153081"/>
                <a:ext cx="0" cy="3452400"/>
              </a:xfrm>
              <a:prstGeom prst="straightConnector1">
                <a:avLst/>
              </a:prstGeom>
              <a:noFill/>
              <a:ln w="9525" cap="flat" cmpd="sng">
                <a:solidFill>
                  <a:schemeClr val="accent3"/>
                </a:solidFill>
                <a:prstDash val="solid"/>
                <a:round/>
                <a:headEnd type="none" w="med" len="med"/>
                <a:tailEnd type="none" w="med" len="med"/>
              </a:ln>
            </p:spPr>
          </p:cxnSp>
        </p:grpSp>
        <p:cxnSp>
          <p:nvCxnSpPr>
            <p:cNvPr id="343" name="Google Shape;343;p41"/>
            <p:cNvCxnSpPr/>
            <p:nvPr/>
          </p:nvCxnSpPr>
          <p:spPr>
            <a:xfrm>
              <a:off x="715825" y="3247426"/>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4" name="Google Shape;344;p41"/>
            <p:cNvCxnSpPr/>
            <p:nvPr/>
          </p:nvCxnSpPr>
          <p:spPr>
            <a:xfrm>
              <a:off x="715825" y="3457528"/>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5" name="Google Shape;345;p41"/>
            <p:cNvCxnSpPr/>
            <p:nvPr/>
          </p:nvCxnSpPr>
          <p:spPr>
            <a:xfrm>
              <a:off x="715825" y="3914728"/>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6" name="Google Shape;346;p41"/>
            <p:cNvCxnSpPr/>
            <p:nvPr/>
          </p:nvCxnSpPr>
          <p:spPr>
            <a:xfrm>
              <a:off x="6191075" y="1153075"/>
              <a:ext cx="0" cy="2766000"/>
            </a:xfrm>
            <a:prstGeom prst="straightConnector1">
              <a:avLst/>
            </a:prstGeom>
            <a:noFill/>
            <a:ln w="9525" cap="flat" cmpd="sng">
              <a:solidFill>
                <a:srgbClr val="D3D3D3"/>
              </a:solidFill>
              <a:prstDash val="solid"/>
              <a:round/>
              <a:headEnd type="none" w="med" len="med"/>
              <a:tailEnd type="none" w="med" len="med"/>
            </a:ln>
          </p:spPr>
        </p:cxnSp>
      </p:grpSp>
      <p:sp>
        <p:nvSpPr>
          <p:cNvPr id="348" name="Google Shape;348;p41"/>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21</a:t>
            </a:fld>
            <a:endParaRPr sz="1700">
              <a:solidFill>
                <a:schemeClr val="lt1"/>
              </a:solidFill>
              <a:latin typeface="Oswald Light"/>
              <a:ea typeface="Oswald Light"/>
              <a:cs typeface="Oswald Light"/>
              <a:sym typeface="Oswald Light"/>
            </a:endParaRPr>
          </a:p>
        </p:txBody>
      </p:sp>
      <p:sp>
        <p:nvSpPr>
          <p:cNvPr id="350" name="Google Shape;350;p41"/>
          <p:cNvSpPr/>
          <p:nvPr/>
        </p:nvSpPr>
        <p:spPr>
          <a:xfrm rot="15822951">
            <a:off x="4723829" y="1184864"/>
            <a:ext cx="1345500" cy="1345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41"/>
          <p:cNvGrpSpPr/>
          <p:nvPr/>
        </p:nvGrpSpPr>
        <p:grpSpPr>
          <a:xfrm rot="3896571">
            <a:off x="5299813" y="1735022"/>
            <a:ext cx="443445" cy="783511"/>
            <a:chOff x="6246775" y="1956800"/>
            <a:chExt cx="80300" cy="221675"/>
          </a:xfrm>
        </p:grpSpPr>
        <p:sp>
          <p:nvSpPr>
            <p:cNvPr id="357" name="Google Shape;357;p41"/>
            <p:cNvSpPr/>
            <p:nvPr/>
          </p:nvSpPr>
          <p:spPr>
            <a:xfrm>
              <a:off x="6246775" y="1956800"/>
              <a:ext cx="11900" cy="23850"/>
            </a:xfrm>
            <a:custGeom>
              <a:avLst/>
              <a:gdLst/>
              <a:ahLst/>
              <a:cxnLst/>
              <a:rect l="l" t="t" r="r" b="b"/>
              <a:pathLst>
                <a:path w="476" h="954" extrusionOk="0">
                  <a:moveTo>
                    <a:pt x="195" y="1"/>
                  </a:moveTo>
                  <a:cubicBezTo>
                    <a:pt x="187" y="1"/>
                    <a:pt x="178" y="1"/>
                    <a:pt x="170" y="2"/>
                  </a:cubicBezTo>
                  <a:cubicBezTo>
                    <a:pt x="68" y="13"/>
                    <a:pt x="1" y="104"/>
                    <a:pt x="12" y="206"/>
                  </a:cubicBezTo>
                  <a:cubicBezTo>
                    <a:pt x="12" y="206"/>
                    <a:pt x="23" y="353"/>
                    <a:pt x="46" y="500"/>
                  </a:cubicBezTo>
                  <a:cubicBezTo>
                    <a:pt x="68" y="658"/>
                    <a:pt x="91" y="805"/>
                    <a:pt x="91" y="805"/>
                  </a:cubicBezTo>
                  <a:cubicBezTo>
                    <a:pt x="112" y="898"/>
                    <a:pt x="189" y="953"/>
                    <a:pt x="280" y="953"/>
                  </a:cubicBezTo>
                  <a:cubicBezTo>
                    <a:pt x="289" y="953"/>
                    <a:pt x="297" y="953"/>
                    <a:pt x="306" y="952"/>
                  </a:cubicBezTo>
                  <a:cubicBezTo>
                    <a:pt x="408" y="929"/>
                    <a:pt x="475" y="839"/>
                    <a:pt x="464" y="748"/>
                  </a:cubicBezTo>
                  <a:cubicBezTo>
                    <a:pt x="464" y="748"/>
                    <a:pt x="441" y="601"/>
                    <a:pt x="419" y="454"/>
                  </a:cubicBezTo>
                  <a:cubicBezTo>
                    <a:pt x="396" y="307"/>
                    <a:pt x="385" y="160"/>
                    <a:pt x="385" y="160"/>
                  </a:cubicBezTo>
                  <a:cubicBezTo>
                    <a:pt x="374" y="66"/>
                    <a:pt x="296"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6252150" y="1989800"/>
              <a:ext cx="13300" cy="23725"/>
            </a:xfrm>
            <a:custGeom>
              <a:avLst/>
              <a:gdLst/>
              <a:ahLst/>
              <a:cxnLst/>
              <a:rect l="l" t="t" r="r" b="b"/>
              <a:pathLst>
                <a:path w="532" h="949" extrusionOk="0">
                  <a:moveTo>
                    <a:pt x="199" y="1"/>
                  </a:moveTo>
                  <a:cubicBezTo>
                    <a:pt x="185" y="1"/>
                    <a:pt x="172" y="2"/>
                    <a:pt x="159" y="5"/>
                  </a:cubicBezTo>
                  <a:cubicBezTo>
                    <a:pt x="57" y="28"/>
                    <a:pt x="0" y="118"/>
                    <a:pt x="12" y="220"/>
                  </a:cubicBezTo>
                  <a:cubicBezTo>
                    <a:pt x="12" y="220"/>
                    <a:pt x="46" y="367"/>
                    <a:pt x="80" y="514"/>
                  </a:cubicBezTo>
                  <a:cubicBezTo>
                    <a:pt x="113" y="661"/>
                    <a:pt x="147" y="808"/>
                    <a:pt x="147" y="808"/>
                  </a:cubicBezTo>
                  <a:cubicBezTo>
                    <a:pt x="167" y="894"/>
                    <a:pt x="243" y="948"/>
                    <a:pt x="329" y="948"/>
                  </a:cubicBezTo>
                  <a:cubicBezTo>
                    <a:pt x="343" y="948"/>
                    <a:pt x="358" y="947"/>
                    <a:pt x="373" y="943"/>
                  </a:cubicBezTo>
                  <a:cubicBezTo>
                    <a:pt x="475" y="909"/>
                    <a:pt x="532" y="819"/>
                    <a:pt x="509" y="717"/>
                  </a:cubicBezTo>
                  <a:cubicBezTo>
                    <a:pt x="509" y="717"/>
                    <a:pt x="475" y="582"/>
                    <a:pt x="441" y="435"/>
                  </a:cubicBezTo>
                  <a:cubicBezTo>
                    <a:pt x="407" y="288"/>
                    <a:pt x="373" y="141"/>
                    <a:pt x="373" y="141"/>
                  </a:cubicBezTo>
                  <a:cubicBezTo>
                    <a:pt x="364" y="62"/>
                    <a:pt x="28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259775" y="2022300"/>
              <a:ext cx="14150" cy="23450"/>
            </a:xfrm>
            <a:custGeom>
              <a:avLst/>
              <a:gdLst/>
              <a:ahLst/>
              <a:cxnLst/>
              <a:rect l="l" t="t" r="r" b="b"/>
              <a:pathLst>
                <a:path w="566" h="938" extrusionOk="0">
                  <a:moveTo>
                    <a:pt x="204" y="0"/>
                  </a:moveTo>
                  <a:cubicBezTo>
                    <a:pt x="189" y="0"/>
                    <a:pt x="174" y="2"/>
                    <a:pt x="159" y="5"/>
                  </a:cubicBezTo>
                  <a:cubicBezTo>
                    <a:pt x="57" y="39"/>
                    <a:pt x="1" y="141"/>
                    <a:pt x="35" y="231"/>
                  </a:cubicBezTo>
                  <a:lnTo>
                    <a:pt x="182" y="808"/>
                  </a:lnTo>
                  <a:cubicBezTo>
                    <a:pt x="210" y="885"/>
                    <a:pt x="288" y="937"/>
                    <a:pt x="367" y="937"/>
                  </a:cubicBezTo>
                  <a:cubicBezTo>
                    <a:pt x="380" y="937"/>
                    <a:pt x="394" y="936"/>
                    <a:pt x="408" y="932"/>
                  </a:cubicBezTo>
                  <a:cubicBezTo>
                    <a:pt x="509" y="910"/>
                    <a:pt x="566" y="808"/>
                    <a:pt x="543" y="706"/>
                  </a:cubicBezTo>
                  <a:lnTo>
                    <a:pt x="385" y="141"/>
                  </a:lnTo>
                  <a:cubicBezTo>
                    <a:pt x="366" y="54"/>
                    <a:pt x="289" y="0"/>
                    <a:pt x="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6268550" y="2054800"/>
              <a:ext cx="13025" cy="23625"/>
            </a:xfrm>
            <a:custGeom>
              <a:avLst/>
              <a:gdLst/>
              <a:ahLst/>
              <a:cxnLst/>
              <a:rect l="l" t="t" r="r" b="b"/>
              <a:pathLst>
                <a:path w="521" h="945" extrusionOk="0">
                  <a:moveTo>
                    <a:pt x="199" y="0"/>
                  </a:moveTo>
                  <a:cubicBezTo>
                    <a:pt x="186" y="0"/>
                    <a:pt x="172" y="2"/>
                    <a:pt x="158" y="5"/>
                  </a:cubicBezTo>
                  <a:cubicBezTo>
                    <a:pt x="57" y="28"/>
                    <a:pt x="0" y="130"/>
                    <a:pt x="11" y="220"/>
                  </a:cubicBezTo>
                  <a:lnTo>
                    <a:pt x="79" y="503"/>
                  </a:lnTo>
                  <a:cubicBezTo>
                    <a:pt x="113" y="650"/>
                    <a:pt x="136" y="797"/>
                    <a:pt x="136" y="797"/>
                  </a:cubicBezTo>
                  <a:cubicBezTo>
                    <a:pt x="157" y="880"/>
                    <a:pt x="236" y="945"/>
                    <a:pt x="328" y="945"/>
                  </a:cubicBezTo>
                  <a:cubicBezTo>
                    <a:pt x="336" y="945"/>
                    <a:pt x="343" y="944"/>
                    <a:pt x="351" y="944"/>
                  </a:cubicBezTo>
                  <a:cubicBezTo>
                    <a:pt x="452" y="921"/>
                    <a:pt x="520" y="831"/>
                    <a:pt x="498" y="729"/>
                  </a:cubicBezTo>
                  <a:cubicBezTo>
                    <a:pt x="498" y="729"/>
                    <a:pt x="475" y="582"/>
                    <a:pt x="441" y="435"/>
                  </a:cubicBezTo>
                  <a:lnTo>
                    <a:pt x="373" y="141"/>
                  </a:lnTo>
                  <a:cubicBezTo>
                    <a:pt x="364" y="54"/>
                    <a:pt x="280"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6274475" y="2087675"/>
              <a:ext cx="11050" cy="23825"/>
            </a:xfrm>
            <a:custGeom>
              <a:avLst/>
              <a:gdLst/>
              <a:ahLst/>
              <a:cxnLst/>
              <a:rect l="l" t="t" r="r" b="b"/>
              <a:pathLst>
                <a:path w="442" h="953" extrusionOk="0">
                  <a:moveTo>
                    <a:pt x="192" y="0"/>
                  </a:moveTo>
                  <a:cubicBezTo>
                    <a:pt x="185" y="0"/>
                    <a:pt x="178" y="1"/>
                    <a:pt x="170" y="2"/>
                  </a:cubicBezTo>
                  <a:cubicBezTo>
                    <a:pt x="68" y="13"/>
                    <a:pt x="1" y="103"/>
                    <a:pt x="12" y="205"/>
                  </a:cubicBezTo>
                  <a:cubicBezTo>
                    <a:pt x="12" y="205"/>
                    <a:pt x="34" y="352"/>
                    <a:pt x="34" y="499"/>
                  </a:cubicBezTo>
                  <a:cubicBezTo>
                    <a:pt x="46" y="635"/>
                    <a:pt x="57" y="782"/>
                    <a:pt x="57" y="782"/>
                  </a:cubicBezTo>
                  <a:cubicBezTo>
                    <a:pt x="68" y="877"/>
                    <a:pt x="148" y="952"/>
                    <a:pt x="241" y="952"/>
                  </a:cubicBezTo>
                  <a:cubicBezTo>
                    <a:pt x="248" y="952"/>
                    <a:pt x="254" y="952"/>
                    <a:pt x="261" y="951"/>
                  </a:cubicBezTo>
                  <a:cubicBezTo>
                    <a:pt x="362" y="951"/>
                    <a:pt x="441" y="861"/>
                    <a:pt x="430" y="759"/>
                  </a:cubicBezTo>
                  <a:cubicBezTo>
                    <a:pt x="430" y="759"/>
                    <a:pt x="419" y="612"/>
                    <a:pt x="408" y="465"/>
                  </a:cubicBezTo>
                  <a:cubicBezTo>
                    <a:pt x="396" y="307"/>
                    <a:pt x="374" y="160"/>
                    <a:pt x="374" y="160"/>
                  </a:cubicBezTo>
                  <a:cubicBezTo>
                    <a:pt x="363" y="66"/>
                    <a:pt x="285"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p:nvPr/>
          </p:nvSpPr>
          <p:spPr>
            <a:xfrm>
              <a:off x="6276175" y="2121050"/>
              <a:ext cx="9925" cy="24050"/>
            </a:xfrm>
            <a:custGeom>
              <a:avLst/>
              <a:gdLst/>
              <a:ahLst/>
              <a:cxnLst/>
              <a:rect l="l" t="t" r="r" b="b"/>
              <a:pathLst>
                <a:path w="397" h="962" extrusionOk="0">
                  <a:moveTo>
                    <a:pt x="204" y="1"/>
                  </a:moveTo>
                  <a:cubicBezTo>
                    <a:pt x="102" y="1"/>
                    <a:pt x="12" y="80"/>
                    <a:pt x="23" y="182"/>
                  </a:cubicBezTo>
                  <a:cubicBezTo>
                    <a:pt x="23" y="182"/>
                    <a:pt x="23" y="216"/>
                    <a:pt x="23" y="272"/>
                  </a:cubicBezTo>
                  <a:cubicBezTo>
                    <a:pt x="12" y="329"/>
                    <a:pt x="12" y="408"/>
                    <a:pt x="12" y="476"/>
                  </a:cubicBezTo>
                  <a:lnTo>
                    <a:pt x="0" y="770"/>
                  </a:lnTo>
                  <a:cubicBezTo>
                    <a:pt x="0" y="871"/>
                    <a:pt x="79" y="950"/>
                    <a:pt x="181" y="962"/>
                  </a:cubicBezTo>
                  <a:cubicBezTo>
                    <a:pt x="283" y="962"/>
                    <a:pt x="373" y="883"/>
                    <a:pt x="373" y="781"/>
                  </a:cubicBezTo>
                  <a:cubicBezTo>
                    <a:pt x="373" y="781"/>
                    <a:pt x="385" y="634"/>
                    <a:pt x="385" y="487"/>
                  </a:cubicBezTo>
                  <a:cubicBezTo>
                    <a:pt x="385" y="408"/>
                    <a:pt x="385" y="329"/>
                    <a:pt x="385" y="272"/>
                  </a:cubicBezTo>
                  <a:cubicBezTo>
                    <a:pt x="396" y="216"/>
                    <a:pt x="385" y="182"/>
                    <a:pt x="385" y="182"/>
                  </a:cubicBezTo>
                  <a:cubicBezTo>
                    <a:pt x="385" y="80"/>
                    <a:pt x="306"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6273350" y="2154400"/>
              <a:ext cx="11325" cy="24075"/>
            </a:xfrm>
            <a:custGeom>
              <a:avLst/>
              <a:gdLst/>
              <a:ahLst/>
              <a:cxnLst/>
              <a:rect l="l" t="t" r="r" b="b"/>
              <a:pathLst>
                <a:path w="453" h="963" extrusionOk="0">
                  <a:moveTo>
                    <a:pt x="272" y="1"/>
                  </a:moveTo>
                  <a:cubicBezTo>
                    <a:pt x="170" y="1"/>
                    <a:pt x="79" y="69"/>
                    <a:pt x="68" y="170"/>
                  </a:cubicBezTo>
                  <a:cubicBezTo>
                    <a:pt x="68" y="170"/>
                    <a:pt x="57" y="317"/>
                    <a:pt x="46" y="464"/>
                  </a:cubicBezTo>
                  <a:lnTo>
                    <a:pt x="12" y="758"/>
                  </a:lnTo>
                  <a:cubicBezTo>
                    <a:pt x="0" y="860"/>
                    <a:pt x="79" y="939"/>
                    <a:pt x="181" y="962"/>
                  </a:cubicBezTo>
                  <a:cubicBezTo>
                    <a:pt x="188" y="963"/>
                    <a:pt x="194" y="963"/>
                    <a:pt x="201" y="963"/>
                  </a:cubicBezTo>
                  <a:cubicBezTo>
                    <a:pt x="294" y="963"/>
                    <a:pt x="374" y="887"/>
                    <a:pt x="385" y="792"/>
                  </a:cubicBezTo>
                  <a:lnTo>
                    <a:pt x="419" y="498"/>
                  </a:lnTo>
                  <a:cubicBezTo>
                    <a:pt x="430" y="351"/>
                    <a:pt x="441" y="204"/>
                    <a:pt x="441" y="204"/>
                  </a:cubicBezTo>
                  <a:cubicBezTo>
                    <a:pt x="453" y="103"/>
                    <a:pt x="373" y="12"/>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6281550" y="2002025"/>
              <a:ext cx="31400" cy="151000"/>
            </a:xfrm>
            <a:custGeom>
              <a:avLst/>
              <a:gdLst/>
              <a:ahLst/>
              <a:cxnLst/>
              <a:rect l="l" t="t" r="r" b="b"/>
              <a:pathLst>
                <a:path w="1256" h="6040" extrusionOk="0">
                  <a:moveTo>
                    <a:pt x="134" y="0"/>
                  </a:moveTo>
                  <a:cubicBezTo>
                    <a:pt x="127" y="0"/>
                    <a:pt x="120" y="1"/>
                    <a:pt x="113" y="2"/>
                  </a:cubicBezTo>
                  <a:cubicBezTo>
                    <a:pt x="45" y="25"/>
                    <a:pt x="0" y="93"/>
                    <a:pt x="23" y="160"/>
                  </a:cubicBezTo>
                  <a:cubicBezTo>
                    <a:pt x="113" y="567"/>
                    <a:pt x="215" y="940"/>
                    <a:pt x="317" y="1291"/>
                  </a:cubicBezTo>
                  <a:cubicBezTo>
                    <a:pt x="678" y="2625"/>
                    <a:pt x="995" y="3778"/>
                    <a:pt x="859" y="5904"/>
                  </a:cubicBezTo>
                  <a:cubicBezTo>
                    <a:pt x="848" y="5983"/>
                    <a:pt x="905" y="6039"/>
                    <a:pt x="984" y="6039"/>
                  </a:cubicBezTo>
                  <a:cubicBezTo>
                    <a:pt x="1052" y="6039"/>
                    <a:pt x="1108" y="5994"/>
                    <a:pt x="1119" y="5926"/>
                  </a:cubicBezTo>
                  <a:cubicBezTo>
                    <a:pt x="1255" y="3756"/>
                    <a:pt x="916" y="2523"/>
                    <a:pt x="565" y="1223"/>
                  </a:cubicBezTo>
                  <a:cubicBezTo>
                    <a:pt x="464" y="873"/>
                    <a:pt x="362" y="500"/>
                    <a:pt x="271" y="104"/>
                  </a:cubicBezTo>
                  <a:cubicBezTo>
                    <a:pt x="251" y="43"/>
                    <a:pt x="195"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1"/>
            <p:cNvSpPr/>
            <p:nvPr/>
          </p:nvSpPr>
          <p:spPr>
            <a:xfrm>
              <a:off x="6303025" y="2022350"/>
              <a:ext cx="24050" cy="109750"/>
            </a:xfrm>
            <a:custGeom>
              <a:avLst/>
              <a:gdLst/>
              <a:ahLst/>
              <a:cxnLst/>
              <a:rect l="l" t="t" r="r" b="b"/>
              <a:pathLst>
                <a:path w="962" h="4390" extrusionOk="0">
                  <a:moveTo>
                    <a:pt x="139" y="1"/>
                  </a:moveTo>
                  <a:cubicBezTo>
                    <a:pt x="131" y="1"/>
                    <a:pt x="122" y="2"/>
                    <a:pt x="113" y="3"/>
                  </a:cubicBezTo>
                  <a:cubicBezTo>
                    <a:pt x="46" y="26"/>
                    <a:pt x="0" y="94"/>
                    <a:pt x="23" y="161"/>
                  </a:cubicBezTo>
                  <a:lnTo>
                    <a:pt x="113" y="478"/>
                  </a:lnTo>
                  <a:cubicBezTo>
                    <a:pt x="407" y="1586"/>
                    <a:pt x="701" y="2637"/>
                    <a:pt x="679" y="4254"/>
                  </a:cubicBezTo>
                  <a:cubicBezTo>
                    <a:pt x="679" y="4333"/>
                    <a:pt x="735" y="4390"/>
                    <a:pt x="814" y="4390"/>
                  </a:cubicBezTo>
                  <a:cubicBezTo>
                    <a:pt x="882" y="4390"/>
                    <a:pt x="939" y="4333"/>
                    <a:pt x="939" y="4265"/>
                  </a:cubicBezTo>
                  <a:cubicBezTo>
                    <a:pt x="961" y="2603"/>
                    <a:pt x="667" y="1541"/>
                    <a:pt x="362" y="410"/>
                  </a:cubicBezTo>
                  <a:lnTo>
                    <a:pt x="272" y="94"/>
                  </a:lnTo>
                  <a:cubicBezTo>
                    <a:pt x="252" y="34"/>
                    <a:pt x="198"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Picture 39">
            <a:extLst>
              <a:ext uri="{FF2B5EF4-FFF2-40B4-BE49-F238E27FC236}">
                <a16:creationId xmlns:a16="http://schemas.microsoft.com/office/drawing/2014/main" id="{1101152D-29C4-1EC0-A863-EF9C8E97A6D6}"/>
              </a:ext>
            </a:extLst>
          </p:cNvPr>
          <p:cNvPicPr>
            <a:picLocks noChangeAspect="1"/>
          </p:cNvPicPr>
          <p:nvPr/>
        </p:nvPicPr>
        <p:blipFill>
          <a:blip r:embed="rId4"/>
          <a:stretch>
            <a:fillRect/>
          </a:stretch>
        </p:blipFill>
        <p:spPr>
          <a:xfrm>
            <a:off x="4951856" y="1249649"/>
            <a:ext cx="1018470" cy="821566"/>
          </a:xfrm>
          <a:prstGeom prst="rect">
            <a:avLst/>
          </a:prstGeom>
        </p:spPr>
      </p:pic>
      <p:sp>
        <p:nvSpPr>
          <p:cNvPr id="3" name="Subtitle 2">
            <a:extLst>
              <a:ext uri="{FF2B5EF4-FFF2-40B4-BE49-F238E27FC236}">
                <a16:creationId xmlns:a16="http://schemas.microsoft.com/office/drawing/2014/main" id="{6C9490AB-1B80-AF34-C210-1DD1F6CF0DE5}"/>
              </a:ext>
            </a:extLst>
          </p:cNvPr>
          <p:cNvSpPr>
            <a:spLocks noGrp="1"/>
          </p:cNvSpPr>
          <p:nvPr>
            <p:ph type="subTitle" idx="1"/>
          </p:nvPr>
        </p:nvSpPr>
        <p:spPr/>
        <p:txBody>
          <a:bodyPr/>
          <a:lstStyle/>
          <a:p>
            <a:endParaRPr lang="en-MX"/>
          </a:p>
        </p:txBody>
      </p:sp>
      <p:pic>
        <p:nvPicPr>
          <p:cNvPr id="2" name="Picture 1">
            <a:extLst>
              <a:ext uri="{FF2B5EF4-FFF2-40B4-BE49-F238E27FC236}">
                <a16:creationId xmlns:a16="http://schemas.microsoft.com/office/drawing/2014/main" id="{8E3D11DB-9018-7888-4D39-1F3DB237E24F}"/>
              </a:ext>
            </a:extLst>
          </p:cNvPr>
          <p:cNvPicPr>
            <a:picLocks noChangeAspect="1"/>
          </p:cNvPicPr>
          <p:nvPr/>
        </p:nvPicPr>
        <p:blipFill>
          <a:blip r:embed="rId5"/>
          <a:stretch>
            <a:fillRect/>
          </a:stretch>
        </p:blipFill>
        <p:spPr>
          <a:xfrm>
            <a:off x="7361985" y="132976"/>
            <a:ext cx="1597328" cy="1783888"/>
          </a:xfrm>
          <a:prstGeom prst="rect">
            <a:avLst/>
          </a:prstGeom>
        </p:spPr>
      </p:pic>
      <p:cxnSp>
        <p:nvCxnSpPr>
          <p:cNvPr id="34" name="Google Shape;346;p41">
            <a:extLst>
              <a:ext uri="{FF2B5EF4-FFF2-40B4-BE49-F238E27FC236}">
                <a16:creationId xmlns:a16="http://schemas.microsoft.com/office/drawing/2014/main" id="{1DE75027-5477-6EC0-06C0-A97FED25F760}"/>
              </a:ext>
            </a:extLst>
          </p:cNvPr>
          <p:cNvCxnSpPr>
            <a:cxnSpLocks/>
          </p:cNvCxnSpPr>
          <p:nvPr/>
        </p:nvCxnSpPr>
        <p:spPr>
          <a:xfrm>
            <a:off x="7306861" y="30679"/>
            <a:ext cx="175" cy="2538361"/>
          </a:xfrm>
          <a:prstGeom prst="straightConnector1">
            <a:avLst/>
          </a:prstGeom>
          <a:noFill/>
          <a:ln w="9525" cap="flat" cmpd="sng">
            <a:solidFill>
              <a:srgbClr val="D3D3D3"/>
            </a:solidFill>
            <a:prstDash val="solid"/>
            <a:round/>
            <a:headEnd type="none" w="med" len="med"/>
            <a:tailEnd type="none" w="med" len="med"/>
          </a:ln>
        </p:spPr>
      </p:cxnSp>
      <p:cxnSp>
        <p:nvCxnSpPr>
          <p:cNvPr id="36" name="Google Shape;346;p41">
            <a:extLst>
              <a:ext uri="{FF2B5EF4-FFF2-40B4-BE49-F238E27FC236}">
                <a16:creationId xmlns:a16="http://schemas.microsoft.com/office/drawing/2014/main" id="{2978BE21-9842-3243-5ABF-7DEDC85716D9}"/>
              </a:ext>
            </a:extLst>
          </p:cNvPr>
          <p:cNvCxnSpPr>
            <a:cxnSpLocks/>
          </p:cNvCxnSpPr>
          <p:nvPr/>
        </p:nvCxnSpPr>
        <p:spPr>
          <a:xfrm flipH="1">
            <a:off x="7306861" y="56994"/>
            <a:ext cx="1731003" cy="0"/>
          </a:xfrm>
          <a:prstGeom prst="straightConnector1">
            <a:avLst/>
          </a:prstGeom>
          <a:noFill/>
          <a:ln w="9525" cap="flat" cmpd="sng">
            <a:solidFill>
              <a:srgbClr val="D3D3D3"/>
            </a:solidFill>
            <a:prstDash val="solid"/>
            <a:round/>
            <a:headEnd type="none" w="med" len="med"/>
            <a:tailEnd type="none" w="med" len="med"/>
          </a:ln>
        </p:spPr>
      </p:cxnSp>
      <p:cxnSp>
        <p:nvCxnSpPr>
          <p:cNvPr id="41" name="Google Shape;346;p41">
            <a:extLst>
              <a:ext uri="{FF2B5EF4-FFF2-40B4-BE49-F238E27FC236}">
                <a16:creationId xmlns:a16="http://schemas.microsoft.com/office/drawing/2014/main" id="{CB84183F-23EF-9148-F0EE-A6679AA903CB}"/>
              </a:ext>
            </a:extLst>
          </p:cNvPr>
          <p:cNvCxnSpPr>
            <a:cxnSpLocks/>
          </p:cNvCxnSpPr>
          <p:nvPr/>
        </p:nvCxnSpPr>
        <p:spPr>
          <a:xfrm flipH="1">
            <a:off x="7306861" y="1959355"/>
            <a:ext cx="1731003" cy="0"/>
          </a:xfrm>
          <a:prstGeom prst="straightConnector1">
            <a:avLst/>
          </a:prstGeom>
          <a:noFill/>
          <a:ln w="9525" cap="flat" cmpd="sng">
            <a:solidFill>
              <a:srgbClr val="D3D3D3"/>
            </a:solidFill>
            <a:prstDash val="solid"/>
            <a:round/>
            <a:headEnd type="none" w="med" len="med"/>
            <a:tailEnd type="none" w="med" len="med"/>
          </a:ln>
        </p:spPr>
      </p:cxnSp>
      <p:cxnSp>
        <p:nvCxnSpPr>
          <p:cNvPr id="42" name="Google Shape;346;p41">
            <a:extLst>
              <a:ext uri="{FF2B5EF4-FFF2-40B4-BE49-F238E27FC236}">
                <a16:creationId xmlns:a16="http://schemas.microsoft.com/office/drawing/2014/main" id="{70B7A41E-5673-940F-491D-763641E5DEED}"/>
              </a:ext>
            </a:extLst>
          </p:cNvPr>
          <p:cNvCxnSpPr>
            <a:cxnSpLocks/>
          </p:cNvCxnSpPr>
          <p:nvPr/>
        </p:nvCxnSpPr>
        <p:spPr>
          <a:xfrm>
            <a:off x="9042911" y="35854"/>
            <a:ext cx="175" cy="2538361"/>
          </a:xfrm>
          <a:prstGeom prst="straightConnector1">
            <a:avLst/>
          </a:prstGeom>
          <a:noFill/>
          <a:ln w="9525" cap="flat" cmpd="sng">
            <a:solidFill>
              <a:srgbClr val="D3D3D3"/>
            </a:solidFill>
            <a:prstDash val="solid"/>
            <a:round/>
            <a:headEnd type="none" w="med" len="med"/>
            <a:tailEnd type="none" w="med" len="med"/>
          </a:ln>
        </p:spPr>
      </p:cxnSp>
    </p:spTree>
    <p:extLst>
      <p:ext uri="{BB962C8B-B14F-4D97-AF65-F5344CB8AC3E}">
        <p14:creationId xmlns:p14="http://schemas.microsoft.com/office/powerpoint/2010/main" val="1303261368"/>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4"/>
          <p:cNvSpPr txBox="1">
            <a:spLocks noGrp="1"/>
          </p:cNvSpPr>
          <p:nvPr>
            <p:ph type="title"/>
          </p:nvPr>
        </p:nvSpPr>
        <p:spPr>
          <a:xfrm>
            <a:off x="722375" y="530350"/>
            <a:ext cx="77139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PROS &amp; CONS</a:t>
            </a:r>
            <a:endParaRPr/>
          </a:p>
        </p:txBody>
      </p:sp>
      <p:sp>
        <p:nvSpPr>
          <p:cNvPr id="899" name="Google Shape;899;p54"/>
          <p:cNvSpPr txBox="1">
            <a:spLocks noGrp="1"/>
          </p:cNvSpPr>
          <p:nvPr>
            <p:ph type="subTitle" idx="4294967295"/>
          </p:nvPr>
        </p:nvSpPr>
        <p:spPr>
          <a:xfrm>
            <a:off x="6288633" y="2680804"/>
            <a:ext cx="2009350" cy="992956"/>
          </a:xfrm>
          <a:prstGeom prst="rect">
            <a:avLst/>
          </a:prstGeom>
        </p:spPr>
        <p:txBody>
          <a:bodyPr spcFirstLastPara="1" wrap="square" lIns="91425" tIns="91425" rIns="91425" bIns="91425" anchor="t" anchorCtr="0">
            <a:noAutofit/>
          </a:bodyPr>
          <a:lstStyle/>
          <a:p>
            <a:pPr marL="285750" lvl="0" indent="-285750"/>
            <a:r>
              <a:rPr lang="en-US" sz="1200">
                <a:latin typeface="Arial"/>
                <a:cs typeface="Arial"/>
              </a:rPr>
              <a:t>High error on Kaggle </a:t>
            </a:r>
          </a:p>
          <a:p>
            <a:pPr marL="285750" indent="-285750"/>
            <a:r>
              <a:rPr lang="en-US" sz="1200">
                <a:latin typeface="Arial"/>
                <a:cs typeface="Arial"/>
              </a:rPr>
              <a:t>Training Time</a:t>
            </a:r>
            <a:endParaRPr lang="en-US">
              <a:latin typeface="Arial"/>
              <a:cs typeface="Arial"/>
            </a:endParaRPr>
          </a:p>
        </p:txBody>
      </p:sp>
      <p:sp>
        <p:nvSpPr>
          <p:cNvPr id="901" name="Google Shape;901;p54"/>
          <p:cNvSpPr txBox="1">
            <a:spLocks noGrp="1"/>
          </p:cNvSpPr>
          <p:nvPr>
            <p:ph type="subTitle" idx="4294967295"/>
          </p:nvPr>
        </p:nvSpPr>
        <p:spPr>
          <a:xfrm>
            <a:off x="6297850" y="3866549"/>
            <a:ext cx="2087700" cy="651900"/>
          </a:xfrm>
          <a:prstGeom prst="rect">
            <a:avLst/>
          </a:prstGeom>
        </p:spPr>
        <p:txBody>
          <a:bodyPr spcFirstLastPara="1" wrap="square" lIns="91425" tIns="91425" rIns="91425" bIns="91425" anchor="t" anchorCtr="0">
            <a:noAutofit/>
          </a:bodyPr>
          <a:lstStyle/>
          <a:p>
            <a:pPr marL="285750" indent="-285750"/>
            <a:r>
              <a:rPr lang="en" sz="1200">
                <a:latin typeface="Arial"/>
                <a:cs typeface="Arial"/>
              </a:rPr>
              <a:t>Manually label </a:t>
            </a:r>
            <a:endParaRPr lang="en-US" sz="1200">
              <a:latin typeface="Arial"/>
              <a:cs typeface="Arial"/>
            </a:endParaRPr>
          </a:p>
          <a:p>
            <a:pPr marL="285750" lvl="0" indent="-285750"/>
            <a:r>
              <a:rPr lang="en-US" sz="1200">
                <a:latin typeface="Arial"/>
                <a:cs typeface="Arial"/>
              </a:rPr>
              <a:t>High inference time</a:t>
            </a:r>
            <a:endParaRPr lang="en" sz="1200">
              <a:latin typeface="Arial"/>
              <a:cs typeface="Arial"/>
            </a:endParaRPr>
          </a:p>
        </p:txBody>
      </p:sp>
      <p:sp>
        <p:nvSpPr>
          <p:cNvPr id="902" name="Google Shape;902;p54"/>
          <p:cNvSpPr txBox="1">
            <a:spLocks noGrp="1"/>
          </p:cNvSpPr>
          <p:nvPr>
            <p:ph type="subTitle" idx="4294967295"/>
          </p:nvPr>
        </p:nvSpPr>
        <p:spPr>
          <a:xfrm>
            <a:off x="510521" y="1575554"/>
            <a:ext cx="2000615" cy="3470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b="1">
                <a:latin typeface="Oswald"/>
                <a:ea typeface="Oswald"/>
                <a:cs typeface="Oswald"/>
                <a:sym typeface="Oswald"/>
              </a:rPr>
              <a:t>Nvidia Model</a:t>
            </a:r>
            <a:endParaRPr lang="en-US" sz="2000" b="1">
              <a:latin typeface="Oswald"/>
              <a:ea typeface="Oswald"/>
              <a:cs typeface="Oswald"/>
            </a:endParaRPr>
          </a:p>
        </p:txBody>
      </p:sp>
      <p:sp>
        <p:nvSpPr>
          <p:cNvPr id="903" name="Google Shape;903;p54"/>
          <p:cNvSpPr txBox="1">
            <a:spLocks noGrp="1"/>
          </p:cNvSpPr>
          <p:nvPr>
            <p:ph type="subTitle" idx="4294967295"/>
          </p:nvPr>
        </p:nvSpPr>
        <p:spPr>
          <a:xfrm>
            <a:off x="735510" y="1752446"/>
            <a:ext cx="2120357" cy="924042"/>
          </a:xfrm>
          <a:prstGeom prst="rect">
            <a:avLst/>
          </a:prstGeom>
        </p:spPr>
        <p:txBody>
          <a:bodyPr spcFirstLastPara="1" wrap="square" lIns="91425" tIns="91425" rIns="91425" bIns="91425" anchor="t" anchorCtr="0">
            <a:noAutofit/>
          </a:bodyPr>
          <a:lstStyle/>
          <a:p>
            <a:pPr marL="0" indent="0">
              <a:buNone/>
            </a:pPr>
            <a:endParaRPr lang="en-US"/>
          </a:p>
          <a:p>
            <a:pPr marL="171450" indent="-171450"/>
            <a:r>
              <a:rPr lang="en-US" sz="1100"/>
              <a:t>Low inference time,</a:t>
            </a:r>
          </a:p>
          <a:p>
            <a:pPr marL="171450" indent="-171450"/>
            <a:r>
              <a:rPr lang="en-US" sz="1100"/>
              <a:t>Less complexity  </a:t>
            </a:r>
          </a:p>
          <a:p>
            <a:pPr marL="171450" lvl="0" indent="-171450"/>
            <a:r>
              <a:rPr lang="en-US" sz="1100"/>
              <a:t>Highest Kaggle score</a:t>
            </a:r>
            <a:endParaRPr sz="1100"/>
          </a:p>
        </p:txBody>
      </p:sp>
      <p:sp>
        <p:nvSpPr>
          <p:cNvPr id="904" name="Google Shape;904;p54"/>
          <p:cNvSpPr txBox="1">
            <a:spLocks noGrp="1"/>
          </p:cNvSpPr>
          <p:nvPr>
            <p:ph type="subTitle" idx="4294967295"/>
          </p:nvPr>
        </p:nvSpPr>
        <p:spPr>
          <a:xfrm>
            <a:off x="665357" y="2803723"/>
            <a:ext cx="4043609" cy="45373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600" b="1">
                <a:latin typeface="Oswald"/>
                <a:ea typeface="Oswald"/>
                <a:cs typeface="Oswald"/>
                <a:sym typeface="Oswald"/>
              </a:rPr>
              <a:t>Transfer Learning Model</a:t>
            </a:r>
            <a:endParaRPr lang="en-US" sz="1600" b="1">
              <a:latin typeface="Oswald"/>
              <a:ea typeface="Oswald"/>
              <a:cs typeface="Oswald"/>
            </a:endParaRPr>
          </a:p>
        </p:txBody>
      </p:sp>
      <p:sp>
        <p:nvSpPr>
          <p:cNvPr id="905" name="Google Shape;905;p54"/>
          <p:cNvSpPr txBox="1">
            <a:spLocks noGrp="1"/>
          </p:cNvSpPr>
          <p:nvPr>
            <p:ph type="subTitle" idx="4294967295"/>
          </p:nvPr>
        </p:nvSpPr>
        <p:spPr>
          <a:xfrm>
            <a:off x="715566" y="3300146"/>
            <a:ext cx="2087700" cy="651900"/>
          </a:xfrm>
          <a:prstGeom prst="rect">
            <a:avLst/>
          </a:prstGeom>
        </p:spPr>
        <p:txBody>
          <a:bodyPr spcFirstLastPara="1" wrap="square" lIns="91425" tIns="91425" rIns="91425" bIns="91425" anchor="t" anchorCtr="0">
            <a:noAutofit/>
          </a:bodyPr>
          <a:lstStyle/>
          <a:p>
            <a:pPr marL="285750" indent="-285750"/>
            <a:r>
              <a:rPr lang="en-US" sz="1100">
                <a:latin typeface="Arial"/>
                <a:cs typeface="Arial"/>
              </a:rPr>
              <a:t>Using </a:t>
            </a:r>
            <a:r>
              <a:rPr lang="en-US" sz="1100" err="1">
                <a:latin typeface="Arial"/>
                <a:cs typeface="Arial"/>
              </a:rPr>
              <a:t>InceptionNet</a:t>
            </a:r>
            <a:r>
              <a:rPr lang="en-US" sz="1100">
                <a:latin typeface="Arial"/>
                <a:cs typeface="Arial"/>
              </a:rPr>
              <a:t>: Much deeper network</a:t>
            </a:r>
          </a:p>
          <a:p>
            <a:pPr marL="285750" indent="-285750"/>
            <a:r>
              <a:rPr lang="en-US" sz="1100">
                <a:latin typeface="Arial"/>
                <a:cs typeface="Arial"/>
              </a:rPr>
              <a:t>ImageNet Database </a:t>
            </a:r>
          </a:p>
        </p:txBody>
      </p:sp>
      <p:grpSp>
        <p:nvGrpSpPr>
          <p:cNvPr id="906" name="Google Shape;906;p54"/>
          <p:cNvGrpSpPr/>
          <p:nvPr/>
        </p:nvGrpSpPr>
        <p:grpSpPr>
          <a:xfrm>
            <a:off x="2806213" y="1519537"/>
            <a:ext cx="3494113" cy="2889605"/>
            <a:chOff x="2925950" y="1946109"/>
            <a:chExt cx="3464922" cy="2199434"/>
          </a:xfrm>
        </p:grpSpPr>
        <p:grpSp>
          <p:nvGrpSpPr>
            <p:cNvPr id="907" name="Google Shape;907;p54"/>
            <p:cNvGrpSpPr/>
            <p:nvPr/>
          </p:nvGrpSpPr>
          <p:grpSpPr>
            <a:xfrm>
              <a:off x="2930854" y="1946109"/>
              <a:ext cx="1642596" cy="374696"/>
              <a:chOff x="4480112" y="3566003"/>
              <a:chExt cx="716446" cy="163430"/>
            </a:xfrm>
          </p:grpSpPr>
          <p:sp>
            <p:nvSpPr>
              <p:cNvPr id="908" name="Google Shape;908;p54"/>
              <p:cNvSpPr/>
              <p:nvPr/>
            </p:nvSpPr>
            <p:spPr>
              <a:xfrm rot="10800000">
                <a:off x="4701216" y="3566003"/>
                <a:ext cx="495342" cy="16343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9" name="Google Shape;909;p54"/>
              <p:cNvCxnSpPr>
                <a:endCxn id="908" idx="3"/>
              </p:cNvCxnSpPr>
              <p:nvPr/>
            </p:nvCxnSpPr>
            <p:spPr>
              <a:xfrm flipV="1">
                <a:off x="4480112" y="3645910"/>
                <a:ext cx="214043" cy="12"/>
              </a:xfrm>
              <a:prstGeom prst="straightConnector1">
                <a:avLst/>
              </a:prstGeom>
              <a:noFill/>
              <a:ln w="28575" cap="flat" cmpd="sng">
                <a:solidFill>
                  <a:schemeClr val="accent3"/>
                </a:solidFill>
                <a:prstDash val="solid"/>
                <a:round/>
                <a:headEnd type="none" w="med" len="med"/>
                <a:tailEnd type="none" w="med" len="med"/>
              </a:ln>
            </p:spPr>
          </p:cxnSp>
        </p:grpSp>
        <p:sp>
          <p:nvSpPr>
            <p:cNvPr id="910" name="Google Shape;910;p54"/>
            <p:cNvSpPr/>
            <p:nvPr/>
          </p:nvSpPr>
          <p:spPr>
            <a:xfrm rot="10800000">
              <a:off x="4562607" y="1946165"/>
              <a:ext cx="282910" cy="374672"/>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4"/>
            <p:cNvSpPr/>
            <p:nvPr/>
          </p:nvSpPr>
          <p:spPr>
            <a:xfrm rot="10800000">
              <a:off x="3696644" y="2921222"/>
              <a:ext cx="758046" cy="36638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54"/>
            <p:cNvCxnSpPr>
              <a:cxnSpLocks/>
            </p:cNvCxnSpPr>
            <p:nvPr/>
          </p:nvCxnSpPr>
          <p:spPr>
            <a:xfrm>
              <a:off x="2925950" y="3112700"/>
              <a:ext cx="759900" cy="0"/>
            </a:xfrm>
            <a:prstGeom prst="straightConnector1">
              <a:avLst/>
            </a:prstGeom>
            <a:noFill/>
            <a:ln w="28575" cap="flat" cmpd="sng">
              <a:solidFill>
                <a:schemeClr val="accent3"/>
              </a:solidFill>
              <a:prstDash val="solid"/>
              <a:round/>
              <a:headEnd type="none" w="med" len="med"/>
              <a:tailEnd type="none" w="med" len="med"/>
            </a:ln>
          </p:spPr>
        </p:cxnSp>
        <p:sp>
          <p:nvSpPr>
            <p:cNvPr id="916" name="Google Shape;916;p54"/>
            <p:cNvSpPr/>
            <p:nvPr/>
          </p:nvSpPr>
          <p:spPr>
            <a:xfrm rot="10800000">
              <a:off x="4454691" y="2915034"/>
              <a:ext cx="719028" cy="37467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4"/>
            <p:cNvSpPr/>
            <p:nvPr/>
          </p:nvSpPr>
          <p:spPr>
            <a:xfrm rot="10800000">
              <a:off x="3544838" y="3729443"/>
              <a:ext cx="732000" cy="416100"/>
            </a:xfrm>
            <a:prstGeom prst="rect">
              <a:avLst/>
            </a:prstGeom>
            <a:solidFill>
              <a:srgbClr val="CA73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54"/>
            <p:cNvCxnSpPr>
              <a:cxnSpLocks/>
            </p:cNvCxnSpPr>
            <p:nvPr/>
          </p:nvCxnSpPr>
          <p:spPr>
            <a:xfrm>
              <a:off x="4974295" y="3930205"/>
              <a:ext cx="1416577" cy="6437"/>
            </a:xfrm>
            <a:prstGeom prst="straightConnector1">
              <a:avLst/>
            </a:prstGeom>
            <a:noFill/>
            <a:ln w="28575" cap="flat" cmpd="sng">
              <a:solidFill>
                <a:schemeClr val="lt2"/>
              </a:solidFill>
              <a:prstDash val="solid"/>
              <a:round/>
              <a:headEnd type="none" w="med" len="med"/>
              <a:tailEnd type="none" w="med" len="med"/>
            </a:ln>
          </p:spPr>
        </p:cxnSp>
        <p:sp>
          <p:nvSpPr>
            <p:cNvPr id="920" name="Google Shape;920;p54"/>
            <p:cNvSpPr/>
            <p:nvPr/>
          </p:nvSpPr>
          <p:spPr>
            <a:xfrm rot="10800000">
              <a:off x="4254545" y="3729443"/>
              <a:ext cx="712200" cy="416100"/>
            </a:xfrm>
            <a:prstGeom prst="rect">
              <a:avLst/>
            </a:pr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54"/>
          <p:cNvSpPr txBox="1"/>
          <p:nvPr/>
        </p:nvSpPr>
        <p:spPr>
          <a:xfrm>
            <a:off x="8341885" y="4637386"/>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700">
                <a:solidFill>
                  <a:schemeClr val="lt1"/>
                </a:solidFill>
                <a:latin typeface="Oswald Light"/>
                <a:ea typeface="Oswald Light"/>
                <a:cs typeface="Oswald Light"/>
                <a:sym typeface="Oswald Light"/>
              </a:rPr>
              <a:t>22</a:t>
            </a:fld>
            <a:endParaRPr sz="1700">
              <a:solidFill>
                <a:schemeClr val="lt1"/>
              </a:solidFill>
              <a:latin typeface="Oswald Light"/>
              <a:ea typeface="Oswald Light"/>
              <a:cs typeface="Oswald Light"/>
              <a:sym typeface="Oswald Light"/>
            </a:endParaRPr>
          </a:p>
        </p:txBody>
      </p:sp>
      <p:grpSp>
        <p:nvGrpSpPr>
          <p:cNvPr id="923" name="Google Shape;923;p54"/>
          <p:cNvGrpSpPr/>
          <p:nvPr/>
        </p:nvGrpSpPr>
        <p:grpSpPr>
          <a:xfrm>
            <a:off x="709759" y="459435"/>
            <a:ext cx="7730249" cy="4610047"/>
            <a:chOff x="699697" y="330978"/>
            <a:chExt cx="7746588" cy="4523772"/>
          </a:xfrm>
        </p:grpSpPr>
        <p:cxnSp>
          <p:nvCxnSpPr>
            <p:cNvPr id="924" name="Google Shape;924;p54"/>
            <p:cNvCxnSpPr/>
            <p:nvPr/>
          </p:nvCxnSpPr>
          <p:spPr>
            <a:xfrm>
              <a:off x="8418787" y="398154"/>
              <a:ext cx="8400" cy="4027872"/>
            </a:xfrm>
            <a:prstGeom prst="straightConnector1">
              <a:avLst/>
            </a:prstGeom>
            <a:noFill/>
            <a:ln w="9525" cap="flat" cmpd="sng">
              <a:solidFill>
                <a:schemeClr val="accent3"/>
              </a:solidFill>
              <a:prstDash val="solid"/>
              <a:round/>
              <a:headEnd type="none" w="med" len="med"/>
              <a:tailEnd type="none" w="med" len="med"/>
            </a:ln>
          </p:spPr>
        </p:cxnSp>
        <p:grpSp>
          <p:nvGrpSpPr>
            <p:cNvPr id="925" name="Google Shape;925;p54"/>
            <p:cNvGrpSpPr/>
            <p:nvPr/>
          </p:nvGrpSpPr>
          <p:grpSpPr>
            <a:xfrm>
              <a:off x="699697" y="330978"/>
              <a:ext cx="7746588" cy="4523772"/>
              <a:chOff x="699697" y="330978"/>
              <a:chExt cx="7746588" cy="4523772"/>
            </a:xfrm>
          </p:grpSpPr>
          <p:grpSp>
            <p:nvGrpSpPr>
              <p:cNvPr id="926" name="Google Shape;926;p54"/>
              <p:cNvGrpSpPr/>
              <p:nvPr/>
            </p:nvGrpSpPr>
            <p:grpSpPr>
              <a:xfrm>
                <a:off x="704920" y="343696"/>
                <a:ext cx="7741365" cy="586279"/>
                <a:chOff x="703895" y="1436405"/>
                <a:chExt cx="8454964" cy="586279"/>
              </a:xfrm>
            </p:grpSpPr>
            <p:cxnSp>
              <p:nvCxnSpPr>
                <p:cNvPr id="927" name="Google Shape;927;p54"/>
                <p:cNvCxnSpPr/>
                <p:nvPr/>
              </p:nvCxnSpPr>
              <p:spPr>
                <a:xfrm>
                  <a:off x="715825" y="2022684"/>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928" name="Google Shape;928;p54"/>
                <p:cNvCxnSpPr/>
                <p:nvPr/>
              </p:nvCxnSpPr>
              <p:spPr>
                <a:xfrm>
                  <a:off x="703895" y="1436405"/>
                  <a:ext cx="8454964" cy="42530"/>
                </a:xfrm>
                <a:prstGeom prst="straightConnector1">
                  <a:avLst/>
                </a:prstGeom>
                <a:noFill/>
                <a:ln w="9525" cap="flat" cmpd="sng">
                  <a:solidFill>
                    <a:schemeClr val="accent3"/>
                  </a:solidFill>
                  <a:prstDash val="solid"/>
                  <a:round/>
                  <a:headEnd type="none" w="med" len="med"/>
                  <a:tailEnd type="none" w="med" len="med"/>
                </a:ln>
              </p:spPr>
            </p:cxnSp>
          </p:grpSp>
          <p:cxnSp>
            <p:nvCxnSpPr>
              <p:cNvPr id="929" name="Google Shape;929;p54"/>
              <p:cNvCxnSpPr/>
              <p:nvPr/>
            </p:nvCxnSpPr>
            <p:spPr>
              <a:xfrm flipH="1">
                <a:off x="711557" y="330978"/>
                <a:ext cx="16350" cy="4523772"/>
              </a:xfrm>
              <a:prstGeom prst="straightConnector1">
                <a:avLst/>
              </a:prstGeom>
              <a:noFill/>
              <a:ln w="9525" cap="flat" cmpd="sng">
                <a:solidFill>
                  <a:schemeClr val="accent3"/>
                </a:solidFill>
                <a:prstDash val="solid"/>
                <a:round/>
                <a:headEnd type="none" w="med" len="med"/>
                <a:tailEnd type="none" w="med" len="med"/>
              </a:ln>
            </p:spPr>
          </p:cxnSp>
          <p:cxnSp>
            <p:nvCxnSpPr>
              <p:cNvPr id="930" name="Google Shape;930;p54"/>
              <p:cNvCxnSpPr/>
              <p:nvPr/>
            </p:nvCxnSpPr>
            <p:spPr>
              <a:xfrm>
                <a:off x="708934" y="1404871"/>
                <a:ext cx="2103300" cy="0"/>
              </a:xfrm>
              <a:prstGeom prst="straightConnector1">
                <a:avLst/>
              </a:prstGeom>
              <a:noFill/>
              <a:ln w="9525" cap="flat" cmpd="sng">
                <a:solidFill>
                  <a:schemeClr val="accent3"/>
                </a:solidFill>
                <a:prstDash val="solid"/>
                <a:round/>
                <a:headEnd type="none" w="med" len="med"/>
                <a:tailEnd type="none" w="med" len="med"/>
              </a:ln>
            </p:spPr>
          </p:cxnSp>
          <p:cxnSp>
            <p:nvCxnSpPr>
              <p:cNvPr id="931" name="Google Shape;931;p54"/>
              <p:cNvCxnSpPr/>
              <p:nvPr/>
            </p:nvCxnSpPr>
            <p:spPr>
              <a:xfrm flipH="1">
                <a:off x="2551250" y="393448"/>
                <a:ext cx="5444" cy="530357"/>
              </a:xfrm>
              <a:prstGeom prst="straightConnector1">
                <a:avLst/>
              </a:prstGeom>
              <a:noFill/>
              <a:ln w="9525" cap="flat" cmpd="sng">
                <a:solidFill>
                  <a:schemeClr val="accent3"/>
                </a:solidFill>
                <a:prstDash val="solid"/>
                <a:round/>
                <a:headEnd type="none" w="med" len="med"/>
                <a:tailEnd type="none" w="med" len="med"/>
              </a:ln>
            </p:spPr>
          </p:cxnSp>
          <p:cxnSp>
            <p:nvCxnSpPr>
              <p:cNvPr id="932" name="Google Shape;932;p54"/>
              <p:cNvCxnSpPr/>
              <p:nvPr/>
            </p:nvCxnSpPr>
            <p:spPr>
              <a:xfrm>
                <a:off x="6602797" y="393448"/>
                <a:ext cx="0" cy="528558"/>
              </a:xfrm>
              <a:prstGeom prst="straightConnector1">
                <a:avLst/>
              </a:prstGeom>
              <a:noFill/>
              <a:ln w="9525" cap="flat" cmpd="sng">
                <a:solidFill>
                  <a:schemeClr val="accent3"/>
                </a:solidFill>
                <a:prstDash val="solid"/>
                <a:round/>
                <a:headEnd type="none" w="med" len="med"/>
                <a:tailEnd type="none" w="med" len="med"/>
              </a:ln>
            </p:spPr>
          </p:cxnSp>
          <p:cxnSp>
            <p:nvCxnSpPr>
              <p:cNvPr id="933" name="Google Shape;933;p54"/>
              <p:cNvCxnSpPr/>
              <p:nvPr/>
            </p:nvCxnSpPr>
            <p:spPr>
              <a:xfrm>
                <a:off x="699697" y="2613887"/>
                <a:ext cx="2103300" cy="0"/>
              </a:xfrm>
              <a:prstGeom prst="straightConnector1">
                <a:avLst/>
              </a:prstGeom>
              <a:noFill/>
              <a:ln w="9525" cap="flat" cmpd="sng">
                <a:solidFill>
                  <a:schemeClr val="accent3"/>
                </a:solidFill>
                <a:prstDash val="solid"/>
                <a:round/>
                <a:headEnd type="none" w="med" len="med"/>
                <a:tailEnd type="none" w="med" len="med"/>
              </a:ln>
            </p:spPr>
          </p:cxnSp>
          <p:cxnSp>
            <p:nvCxnSpPr>
              <p:cNvPr id="934" name="Google Shape;934;p54"/>
              <p:cNvCxnSpPr/>
              <p:nvPr/>
            </p:nvCxnSpPr>
            <p:spPr>
              <a:xfrm>
                <a:off x="708934" y="1829583"/>
                <a:ext cx="2103300" cy="0"/>
              </a:xfrm>
              <a:prstGeom prst="straightConnector1">
                <a:avLst/>
              </a:prstGeom>
              <a:noFill/>
              <a:ln w="9525" cap="flat" cmpd="sng">
                <a:solidFill>
                  <a:schemeClr val="accent3"/>
                </a:solidFill>
                <a:prstDash val="solid"/>
                <a:round/>
                <a:headEnd type="none" w="med" len="med"/>
                <a:tailEnd type="none" w="med" len="med"/>
              </a:ln>
            </p:spPr>
          </p:cxnSp>
          <p:cxnSp>
            <p:nvCxnSpPr>
              <p:cNvPr id="935" name="Google Shape;935;p54"/>
              <p:cNvCxnSpPr/>
              <p:nvPr/>
            </p:nvCxnSpPr>
            <p:spPr>
              <a:xfrm>
                <a:off x="706349" y="3119372"/>
                <a:ext cx="2103300" cy="0"/>
              </a:xfrm>
              <a:prstGeom prst="straightConnector1">
                <a:avLst/>
              </a:prstGeom>
              <a:noFill/>
              <a:ln w="9525" cap="flat" cmpd="sng">
                <a:solidFill>
                  <a:schemeClr val="accent3"/>
                </a:solidFill>
                <a:prstDash val="solid"/>
                <a:round/>
                <a:headEnd type="none" w="med" len="med"/>
                <a:tailEnd type="none" w="med" len="med"/>
              </a:ln>
            </p:spPr>
          </p:cxnSp>
          <p:cxnSp>
            <p:nvCxnSpPr>
              <p:cNvPr id="936" name="Google Shape;936;p54"/>
              <p:cNvCxnSpPr>
                <a:cxnSpLocks/>
              </p:cNvCxnSpPr>
              <p:nvPr/>
            </p:nvCxnSpPr>
            <p:spPr>
              <a:xfrm flipH="1">
                <a:off x="2798764" y="1393861"/>
                <a:ext cx="9571" cy="3460889"/>
              </a:xfrm>
              <a:prstGeom prst="straightConnector1">
                <a:avLst/>
              </a:prstGeom>
              <a:noFill/>
              <a:ln w="9525" cap="flat" cmpd="sng">
                <a:solidFill>
                  <a:schemeClr val="accent3"/>
                </a:solidFill>
                <a:prstDash val="solid"/>
                <a:round/>
                <a:headEnd type="none" w="med" len="med"/>
                <a:tailEnd type="none" w="med" len="med"/>
              </a:ln>
            </p:spPr>
          </p:cxnSp>
          <p:cxnSp>
            <p:nvCxnSpPr>
              <p:cNvPr id="937" name="Google Shape;937;p54"/>
              <p:cNvCxnSpPr/>
              <p:nvPr/>
            </p:nvCxnSpPr>
            <p:spPr>
              <a:xfrm rot="10800000">
                <a:off x="6327258" y="2114791"/>
                <a:ext cx="2103300" cy="0"/>
              </a:xfrm>
              <a:prstGeom prst="straightConnector1">
                <a:avLst/>
              </a:prstGeom>
              <a:noFill/>
              <a:ln w="9525" cap="flat" cmpd="sng">
                <a:solidFill>
                  <a:schemeClr val="accent3"/>
                </a:solidFill>
                <a:prstDash val="solid"/>
                <a:round/>
                <a:headEnd type="none" w="med" len="med"/>
                <a:tailEnd type="none" w="med" len="med"/>
              </a:ln>
            </p:spPr>
          </p:cxnSp>
          <p:cxnSp>
            <p:nvCxnSpPr>
              <p:cNvPr id="938" name="Google Shape;938;p54"/>
              <p:cNvCxnSpPr/>
              <p:nvPr/>
            </p:nvCxnSpPr>
            <p:spPr>
              <a:xfrm rot="10800000">
                <a:off x="6327258" y="3308084"/>
                <a:ext cx="2103300" cy="0"/>
              </a:xfrm>
              <a:prstGeom prst="straightConnector1">
                <a:avLst/>
              </a:prstGeom>
              <a:noFill/>
              <a:ln w="9525" cap="flat" cmpd="sng">
                <a:solidFill>
                  <a:schemeClr val="accent3"/>
                </a:solidFill>
                <a:prstDash val="solid"/>
                <a:round/>
                <a:headEnd type="none" w="med" len="med"/>
                <a:tailEnd type="none" w="med" len="med"/>
              </a:ln>
            </p:spPr>
          </p:cxnSp>
          <p:cxnSp>
            <p:nvCxnSpPr>
              <p:cNvPr id="939" name="Google Shape;939;p54"/>
              <p:cNvCxnSpPr/>
              <p:nvPr/>
            </p:nvCxnSpPr>
            <p:spPr>
              <a:xfrm rot="10800000">
                <a:off x="6331876" y="2174701"/>
                <a:ext cx="2103300" cy="0"/>
              </a:xfrm>
              <a:prstGeom prst="straightConnector1">
                <a:avLst/>
              </a:prstGeom>
              <a:noFill/>
              <a:ln w="9525" cap="flat" cmpd="sng">
                <a:solidFill>
                  <a:schemeClr val="accent3"/>
                </a:solidFill>
                <a:prstDash val="solid"/>
                <a:round/>
                <a:headEnd type="none" w="med" len="med"/>
                <a:tailEnd type="none" w="med" len="med"/>
              </a:ln>
            </p:spPr>
          </p:cxnSp>
          <p:cxnSp>
            <p:nvCxnSpPr>
              <p:cNvPr id="940" name="Google Shape;940;p54"/>
              <p:cNvCxnSpPr/>
              <p:nvPr/>
            </p:nvCxnSpPr>
            <p:spPr>
              <a:xfrm flipH="1" flipV="1">
                <a:off x="6348317" y="3378952"/>
                <a:ext cx="2061734" cy="9045"/>
              </a:xfrm>
              <a:prstGeom prst="straightConnector1">
                <a:avLst/>
              </a:prstGeom>
              <a:noFill/>
              <a:ln w="9525" cap="flat" cmpd="sng">
                <a:solidFill>
                  <a:schemeClr val="accent3"/>
                </a:solidFill>
                <a:prstDash val="solid"/>
                <a:round/>
                <a:headEnd type="none" w="med" len="med"/>
                <a:tailEnd type="none" w="med" len="med"/>
              </a:ln>
            </p:spPr>
          </p:cxnSp>
          <p:cxnSp>
            <p:nvCxnSpPr>
              <p:cNvPr id="941" name="Google Shape;941;p54"/>
              <p:cNvCxnSpPr>
                <a:cxnSpLocks/>
              </p:cNvCxnSpPr>
              <p:nvPr/>
            </p:nvCxnSpPr>
            <p:spPr>
              <a:xfrm flipH="1">
                <a:off x="6309387" y="1309159"/>
                <a:ext cx="21770" cy="3517123"/>
              </a:xfrm>
              <a:prstGeom prst="straightConnector1">
                <a:avLst/>
              </a:prstGeom>
              <a:noFill/>
              <a:ln w="9525" cap="flat" cmpd="sng">
                <a:solidFill>
                  <a:schemeClr val="accent3"/>
                </a:solidFill>
                <a:prstDash val="solid"/>
                <a:round/>
                <a:headEnd type="none" w="med" len="med"/>
                <a:tailEnd type="none" w="med" len="med"/>
              </a:ln>
            </p:spPr>
          </p:cxnSp>
        </p:grpSp>
      </p:grpSp>
      <p:cxnSp>
        <p:nvCxnSpPr>
          <p:cNvPr id="52" name="Google Shape;937;p54">
            <a:extLst>
              <a:ext uri="{FF2B5EF4-FFF2-40B4-BE49-F238E27FC236}">
                <a16:creationId xmlns:a16="http://schemas.microsoft.com/office/drawing/2014/main" id="{FB92D717-8B38-C306-3EB6-D94A67158CBB}"/>
              </a:ext>
            </a:extLst>
          </p:cNvPr>
          <p:cNvCxnSpPr/>
          <p:nvPr/>
        </p:nvCxnSpPr>
        <p:spPr>
          <a:xfrm rot="10800000">
            <a:off x="6325715" y="1431363"/>
            <a:ext cx="2103300" cy="0"/>
          </a:xfrm>
          <a:prstGeom prst="straightConnector1">
            <a:avLst/>
          </a:prstGeom>
          <a:noFill/>
          <a:ln w="9525" cap="flat" cmpd="sng">
            <a:solidFill>
              <a:schemeClr val="accent3"/>
            </a:solidFill>
            <a:prstDash val="solid"/>
            <a:round/>
            <a:headEnd type="none" w="med" len="med"/>
            <a:tailEnd type="none" w="med" len="med"/>
          </a:ln>
        </p:spPr>
      </p:cxnSp>
      <p:cxnSp>
        <p:nvCxnSpPr>
          <p:cNvPr id="53" name="Google Shape;935;p54">
            <a:extLst>
              <a:ext uri="{FF2B5EF4-FFF2-40B4-BE49-F238E27FC236}">
                <a16:creationId xmlns:a16="http://schemas.microsoft.com/office/drawing/2014/main" id="{F7252C23-019D-11EC-3B74-3E0BD5BE7DE4}"/>
              </a:ext>
            </a:extLst>
          </p:cNvPr>
          <p:cNvCxnSpPr/>
          <p:nvPr/>
        </p:nvCxnSpPr>
        <p:spPr>
          <a:xfrm>
            <a:off x="697945" y="3970465"/>
            <a:ext cx="2103300" cy="0"/>
          </a:xfrm>
          <a:prstGeom prst="straightConnector1">
            <a:avLst/>
          </a:prstGeom>
          <a:noFill/>
          <a:ln w="9525" cap="flat" cmpd="sng">
            <a:solidFill>
              <a:schemeClr val="accent3"/>
            </a:solidFill>
            <a:prstDash val="solid"/>
            <a:round/>
            <a:headEnd type="none" w="med" len="med"/>
            <a:tailEnd type="none" w="med" len="med"/>
          </a:ln>
        </p:spPr>
      </p:cxnSp>
      <p:sp>
        <p:nvSpPr>
          <p:cNvPr id="54" name="Google Shape;904;p54">
            <a:extLst>
              <a:ext uri="{FF2B5EF4-FFF2-40B4-BE49-F238E27FC236}">
                <a16:creationId xmlns:a16="http://schemas.microsoft.com/office/drawing/2014/main" id="{CC349937-52F1-6904-5948-62D6703BF869}"/>
              </a:ext>
            </a:extLst>
          </p:cNvPr>
          <p:cNvSpPr txBox="1">
            <a:spLocks/>
          </p:cNvSpPr>
          <p:nvPr/>
        </p:nvSpPr>
        <p:spPr>
          <a:xfrm>
            <a:off x="681593" y="3865877"/>
            <a:ext cx="3292495" cy="5081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1pPr>
            <a:lvl2pPr marL="914400" marR="0" lvl="1"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2pPr>
            <a:lvl3pPr marL="1371600" marR="0" lvl="2"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3pPr>
            <a:lvl4pPr marL="1828800" marR="0" lvl="3"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4pPr>
            <a:lvl5pPr marL="2286000" marR="0" lvl="4"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5pPr>
            <a:lvl6pPr marL="2743200" marR="0" lvl="5"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6pPr>
            <a:lvl7pPr marL="3200400" marR="0" lvl="6"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7pPr>
            <a:lvl8pPr marL="3657600" marR="0" lvl="7"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8pPr>
            <a:lvl9pPr marL="4114800" marR="0" lvl="8"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9pPr>
          </a:lstStyle>
          <a:p>
            <a:pPr marL="0" indent="0">
              <a:buNone/>
            </a:pPr>
            <a:r>
              <a:rPr lang="en-US" sz="1600" b="1">
                <a:latin typeface="Oswald"/>
                <a:ea typeface="Oswald"/>
                <a:cs typeface="Oswald"/>
                <a:sym typeface="Oswald"/>
              </a:rPr>
              <a:t>Object Detection Model</a:t>
            </a:r>
            <a:endParaRPr lang="en-US" sz="1600" b="1">
              <a:latin typeface="Oswald"/>
              <a:ea typeface="Oswald"/>
              <a:cs typeface="Oswald"/>
            </a:endParaRPr>
          </a:p>
        </p:txBody>
      </p:sp>
      <p:cxnSp>
        <p:nvCxnSpPr>
          <p:cNvPr id="55" name="Google Shape;935;p54">
            <a:extLst>
              <a:ext uri="{FF2B5EF4-FFF2-40B4-BE49-F238E27FC236}">
                <a16:creationId xmlns:a16="http://schemas.microsoft.com/office/drawing/2014/main" id="{A48985E5-0766-B74B-1447-991201181E45}"/>
              </a:ext>
            </a:extLst>
          </p:cNvPr>
          <p:cNvCxnSpPr/>
          <p:nvPr/>
        </p:nvCxnSpPr>
        <p:spPr>
          <a:xfrm>
            <a:off x="706349" y="4374197"/>
            <a:ext cx="2103300" cy="0"/>
          </a:xfrm>
          <a:prstGeom prst="straightConnector1">
            <a:avLst/>
          </a:prstGeom>
          <a:noFill/>
          <a:ln w="9525" cap="flat" cmpd="sng">
            <a:solidFill>
              <a:schemeClr val="accent3"/>
            </a:solidFill>
            <a:prstDash val="solid"/>
            <a:round/>
            <a:headEnd type="none" w="med" len="med"/>
            <a:tailEnd type="none" w="med" len="med"/>
          </a:ln>
        </p:spPr>
      </p:cxnSp>
      <p:sp>
        <p:nvSpPr>
          <p:cNvPr id="57" name="Google Shape;903;p54">
            <a:extLst>
              <a:ext uri="{FF2B5EF4-FFF2-40B4-BE49-F238E27FC236}">
                <a16:creationId xmlns:a16="http://schemas.microsoft.com/office/drawing/2014/main" id="{5E844960-CCF2-E954-22FF-9943799AA8CC}"/>
              </a:ext>
            </a:extLst>
          </p:cNvPr>
          <p:cNvSpPr txBox="1">
            <a:spLocks/>
          </p:cNvSpPr>
          <p:nvPr/>
        </p:nvSpPr>
        <p:spPr>
          <a:xfrm>
            <a:off x="714991" y="4372977"/>
            <a:ext cx="2145096" cy="8213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1pPr>
            <a:lvl2pPr marL="914400" marR="0" lvl="1"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2pPr>
            <a:lvl3pPr marL="1371600" marR="0" lvl="2"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3pPr>
            <a:lvl4pPr marL="1828800" marR="0" lvl="3"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4pPr>
            <a:lvl5pPr marL="2286000" marR="0" lvl="4"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5pPr>
            <a:lvl6pPr marL="2743200" marR="0" lvl="5"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6pPr>
            <a:lvl7pPr marL="3200400" marR="0" lvl="6"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7pPr>
            <a:lvl8pPr marL="3657600" marR="0" lvl="7"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8pPr>
            <a:lvl9pPr marL="4114800" marR="0" lvl="8"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9pPr>
          </a:lstStyle>
          <a:p>
            <a:pPr marL="285750" indent="-285750">
              <a:buFont typeface="Raleway Medium"/>
              <a:buChar char="●"/>
            </a:pPr>
            <a:r>
              <a:rPr lang="en-US" sz="1100">
                <a:latin typeface="Arial"/>
                <a:cs typeface="Arial"/>
              </a:rPr>
              <a:t>Labelled Images,</a:t>
            </a:r>
          </a:p>
          <a:p>
            <a:pPr marL="285750" indent="-285750"/>
            <a:r>
              <a:rPr lang="en-US" sz="1100">
                <a:latin typeface="Arial"/>
                <a:cs typeface="Arial"/>
              </a:rPr>
              <a:t>Rules for specific scenarios</a:t>
            </a:r>
          </a:p>
        </p:txBody>
      </p:sp>
      <p:cxnSp>
        <p:nvCxnSpPr>
          <p:cNvPr id="60" name="Google Shape;918;p54">
            <a:extLst>
              <a:ext uri="{FF2B5EF4-FFF2-40B4-BE49-F238E27FC236}">
                <a16:creationId xmlns:a16="http://schemas.microsoft.com/office/drawing/2014/main" id="{AA7AD2F7-FA4D-0745-BCD2-123265FAC865}"/>
              </a:ext>
            </a:extLst>
          </p:cNvPr>
          <p:cNvCxnSpPr>
            <a:cxnSpLocks/>
          </p:cNvCxnSpPr>
          <p:nvPr/>
        </p:nvCxnSpPr>
        <p:spPr>
          <a:xfrm>
            <a:off x="4758158" y="1720840"/>
            <a:ext cx="1534713" cy="5743"/>
          </a:xfrm>
          <a:prstGeom prst="straightConnector1">
            <a:avLst/>
          </a:prstGeom>
          <a:noFill/>
          <a:ln w="28575" cap="flat" cmpd="sng">
            <a:solidFill>
              <a:schemeClr val="lt2"/>
            </a:solidFill>
            <a:prstDash val="solid"/>
            <a:round/>
            <a:headEnd type="none" w="med" len="med"/>
            <a:tailEnd type="none" w="med" len="med"/>
          </a:ln>
        </p:spPr>
      </p:cxnSp>
      <p:cxnSp>
        <p:nvCxnSpPr>
          <p:cNvPr id="62" name="Google Shape;915;p54">
            <a:extLst>
              <a:ext uri="{FF2B5EF4-FFF2-40B4-BE49-F238E27FC236}">
                <a16:creationId xmlns:a16="http://schemas.microsoft.com/office/drawing/2014/main" id="{F330A150-C70F-4DD0-7AFC-EF9D6ED90AAF}"/>
              </a:ext>
            </a:extLst>
          </p:cNvPr>
          <p:cNvCxnSpPr>
            <a:cxnSpLocks/>
          </p:cNvCxnSpPr>
          <p:nvPr/>
        </p:nvCxnSpPr>
        <p:spPr>
          <a:xfrm>
            <a:off x="2807635" y="4125634"/>
            <a:ext cx="622680" cy="10175"/>
          </a:xfrm>
          <a:prstGeom prst="straightConnector1">
            <a:avLst/>
          </a:prstGeom>
          <a:noFill/>
          <a:ln w="28575" cap="flat" cmpd="sng">
            <a:solidFill>
              <a:schemeClr val="accent3"/>
            </a:solidFill>
            <a:prstDash val="solid"/>
            <a:round/>
            <a:headEnd type="none" w="med" len="med"/>
            <a:tailEnd type="none" w="med" len="med"/>
          </a:ln>
        </p:spPr>
      </p:cxnSp>
      <p:cxnSp>
        <p:nvCxnSpPr>
          <p:cNvPr id="65" name="Google Shape;918;p54">
            <a:extLst>
              <a:ext uri="{FF2B5EF4-FFF2-40B4-BE49-F238E27FC236}">
                <a16:creationId xmlns:a16="http://schemas.microsoft.com/office/drawing/2014/main" id="{FE26D68A-515A-52C9-D0E6-3B7A61D7C997}"/>
              </a:ext>
            </a:extLst>
          </p:cNvPr>
          <p:cNvCxnSpPr>
            <a:cxnSpLocks/>
          </p:cNvCxnSpPr>
          <p:nvPr/>
        </p:nvCxnSpPr>
        <p:spPr>
          <a:xfrm>
            <a:off x="5072555" y="3107621"/>
            <a:ext cx="1227234" cy="6101"/>
          </a:xfrm>
          <a:prstGeom prst="straightConnector1">
            <a:avLst/>
          </a:prstGeom>
          <a:noFill/>
          <a:ln w="28575" cap="flat" cmpd="sng">
            <a:solidFill>
              <a:schemeClr val="lt2"/>
            </a:solidFill>
            <a:prstDash val="solid"/>
            <a:round/>
            <a:headEnd type="none" w="med" len="med"/>
            <a:tailEnd type="none" w="med" len="med"/>
          </a:ln>
        </p:spPr>
      </p:cxnSp>
      <p:sp>
        <p:nvSpPr>
          <p:cNvPr id="4" name="TextBox 3">
            <a:extLst>
              <a:ext uri="{FF2B5EF4-FFF2-40B4-BE49-F238E27FC236}">
                <a16:creationId xmlns:a16="http://schemas.microsoft.com/office/drawing/2014/main" id="{73F40670-50F9-F6E3-1D1D-B4BC19720809}"/>
              </a:ext>
            </a:extLst>
          </p:cNvPr>
          <p:cNvSpPr txBox="1"/>
          <p:nvPr/>
        </p:nvSpPr>
        <p:spPr>
          <a:xfrm>
            <a:off x="6371302" y="1573467"/>
            <a:ext cx="19228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4E83DCA5-FFAE-1B8C-5159-8E16E472CC1E}"/>
              </a:ext>
            </a:extLst>
          </p:cNvPr>
          <p:cNvSpPr txBox="1"/>
          <p:nvPr/>
        </p:nvSpPr>
        <p:spPr>
          <a:xfrm>
            <a:off x="6326841" y="1645584"/>
            <a:ext cx="247425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a:t>Basic CNN architecture</a:t>
            </a:r>
            <a:endParaRPr lang="en-US"/>
          </a:p>
          <a:p>
            <a:pPr marL="171450" indent="-171450">
              <a:buChar char="•"/>
            </a:pPr>
            <a:r>
              <a:rPr lang="en-US" sz="1200"/>
              <a:t>Low accuracy results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76"/>
          <p:cNvSpPr txBox="1">
            <a:spLocks noGrp="1"/>
          </p:cNvSpPr>
          <p:nvPr>
            <p:ph type="title"/>
          </p:nvPr>
        </p:nvSpPr>
        <p:spPr>
          <a:xfrm>
            <a:off x="570958" y="588792"/>
            <a:ext cx="77139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REFERENCES</a:t>
            </a:r>
            <a:endParaRPr sz="2800"/>
          </a:p>
        </p:txBody>
      </p:sp>
      <p:sp>
        <p:nvSpPr>
          <p:cNvPr id="2534" name="Google Shape;2534;p76"/>
          <p:cNvSpPr txBox="1">
            <a:spLocks noGrp="1"/>
          </p:cNvSpPr>
          <p:nvPr>
            <p:ph type="subTitle" idx="1"/>
          </p:nvPr>
        </p:nvSpPr>
        <p:spPr>
          <a:xfrm>
            <a:off x="924481" y="1089558"/>
            <a:ext cx="7986679" cy="3456000"/>
          </a:xfrm>
          <a:prstGeom prst="rect">
            <a:avLst/>
          </a:prstGeom>
        </p:spPr>
        <p:txBody>
          <a:bodyPr spcFirstLastPara="1" wrap="square" lIns="91425" tIns="91425" rIns="91425" bIns="91425" anchor="t" anchorCtr="0">
            <a:noAutofit/>
          </a:bodyPr>
          <a:lstStyle/>
          <a:p>
            <a:pPr marL="381000" lvl="0" indent="-228600">
              <a:spcBef>
                <a:spcPts val="1000"/>
              </a:spcBef>
              <a:buSzPts val="1200"/>
              <a:buFont typeface="+mj-lt"/>
              <a:buAutoNum type="arabicParenR"/>
            </a:pPr>
            <a:r>
              <a:rPr lang="en-US" sz="1100">
                <a:solidFill>
                  <a:schemeClr val="tx1"/>
                </a:solidFill>
                <a:uFill>
                  <a:noFill/>
                </a:uFill>
                <a:hlinkClick r:id="rId3">
                  <a:extLst>
                    <a:ext uri="{A12FA001-AC4F-418D-AE19-62706E023703}">
                      <ahyp:hlinkClr xmlns:ahyp="http://schemas.microsoft.com/office/drawing/2018/hyperlinkcolor" val="tx"/>
                    </a:ext>
                  </a:extLst>
                </a:hlinkClick>
              </a:rPr>
              <a:t>Autonomous Lane Navigation, David Tian, DeePiCar Series, 2019, [</a:t>
            </a:r>
            <a:r>
              <a:rPr lang="en-US" sz="1100">
                <a:solidFill>
                  <a:srgbClr val="CA7373"/>
                </a:solidFill>
                <a:uFill>
                  <a:noFill/>
                </a:uFill>
                <a:hlinkClick r:id="rId3">
                  <a:extLst>
                    <a:ext uri="{A12FA001-AC4F-418D-AE19-62706E023703}">
                      <ahyp:hlinkClr xmlns:ahyp="http://schemas.microsoft.com/office/drawing/2018/hyperlinkcolor" val="tx"/>
                    </a:ext>
                  </a:extLst>
                </a:hlinkClick>
              </a:rPr>
              <a:t>https://towardsdatascience.com/deeppicar-part-5-lane-following-via-deep-learning-d93acdce6110</a:t>
            </a:r>
            <a:r>
              <a:rPr lang="en-US" sz="1100">
                <a:solidFill>
                  <a:schemeClr val="tx1"/>
                </a:solidFill>
                <a:uFill>
                  <a:noFill/>
                </a:uFill>
              </a:rPr>
              <a:t>]</a:t>
            </a:r>
          </a:p>
          <a:p>
            <a:pPr marL="381000" indent="-228600">
              <a:spcBef>
                <a:spcPts val="1000"/>
              </a:spcBef>
              <a:buSzPts val="1200"/>
              <a:buFont typeface="+mj-lt"/>
              <a:buAutoNum type="arabicParenR"/>
            </a:pPr>
            <a:r>
              <a:rPr lang="en-US" sz="1100">
                <a:solidFill>
                  <a:schemeClr val="tx1"/>
                </a:solidFill>
              </a:rPr>
              <a:t>Autonomous car using CNN deep learning algorithm, Sonata et al. </a:t>
            </a:r>
            <a:r>
              <a:rPr lang="en" sz="1050" u="sng">
                <a:solidFill>
                  <a:schemeClr val="tx1"/>
                </a:solidFill>
                <a:uFill>
                  <a:noFill/>
                </a:uFill>
              </a:rPr>
              <a:t>, </a:t>
            </a:r>
            <a:r>
              <a:rPr lang="en-US" sz="1050">
                <a:solidFill>
                  <a:schemeClr val="tx1"/>
                </a:solidFill>
              </a:rPr>
              <a:t>Journal of Physics, 2021,</a:t>
            </a:r>
            <a:r>
              <a:rPr lang="en-US" sz="1100">
                <a:solidFill>
                  <a:schemeClr val="tx1"/>
                </a:solidFill>
              </a:rPr>
              <a:t> DOI: </a:t>
            </a:r>
            <a:r>
              <a:rPr lang="en-US" sz="1100" u="sng">
                <a:solidFill>
                  <a:srgbClr val="CA7372"/>
                </a:solidFill>
                <a:hlinkClick r:id="rId4">
                  <a:extLst>
                    <a:ext uri="{A12FA001-AC4F-418D-AE19-62706E023703}">
                      <ahyp:hlinkClr xmlns:ahyp="http://schemas.microsoft.com/office/drawing/2018/hyperlinkcolor" val="tx"/>
                    </a:ext>
                  </a:extLst>
                </a:hlinkClick>
              </a:rPr>
              <a:t>10.1088/1742-6596/1869/1/012071</a:t>
            </a:r>
            <a:endParaRPr lang="en-US" sz="1100" u="sng">
              <a:solidFill>
                <a:srgbClr val="CA7372"/>
              </a:solidFill>
            </a:endParaRPr>
          </a:p>
          <a:p>
            <a:pPr marL="381000" indent="-228600">
              <a:spcBef>
                <a:spcPts val="1000"/>
              </a:spcBef>
              <a:buSzPts val="1200"/>
              <a:buAutoNum type="arabicParenR"/>
            </a:pPr>
            <a:r>
              <a:rPr lang="en-US" sz="1100"/>
              <a:t>End to End Learning for Self-Driving Cars [</a:t>
            </a:r>
            <a:r>
              <a:rPr lang="en-US" sz="1100">
                <a:solidFill>
                  <a:schemeClr val="bg2">
                    <a:lumMod val="75000"/>
                  </a:schemeClr>
                </a:solidFill>
              </a:rPr>
              <a:t>arXiv:1604.07316v1 [cs.CV] 25 Apr 2016</a:t>
            </a:r>
            <a:r>
              <a:rPr lang="en-US" sz="1100"/>
              <a:t>]</a:t>
            </a:r>
            <a:endParaRPr lang="en-US" sz="1100" u="sng">
              <a:solidFill>
                <a:srgbClr val="CA7372"/>
              </a:solidFill>
            </a:endParaRPr>
          </a:p>
          <a:p>
            <a:pPr marL="381000" indent="-228600">
              <a:spcBef>
                <a:spcPts val="1000"/>
              </a:spcBef>
              <a:buSzPts val="1200"/>
              <a:buFont typeface="+mj-lt"/>
              <a:buAutoNum type="arabicParenR"/>
            </a:pPr>
            <a:r>
              <a:rPr lang="en-US" sz="1100">
                <a:solidFill>
                  <a:schemeClr val="tx1"/>
                </a:solidFill>
              </a:rPr>
              <a:t>Weighted Random Search for CNN Hyperparameter Optimization, Razvan et al. </a:t>
            </a:r>
            <a:r>
              <a:rPr lang="en" sz="1050" u="sng">
                <a:solidFill>
                  <a:schemeClr val="tx1"/>
                </a:solidFill>
                <a:uFill>
                  <a:noFill/>
                </a:uFill>
              </a:rPr>
              <a:t>, </a:t>
            </a:r>
            <a:r>
              <a:rPr lang="en-US" sz="1050">
                <a:solidFill>
                  <a:schemeClr val="tx1"/>
                </a:solidFill>
              </a:rPr>
              <a:t>International Journal of Computers Communications &amp; Control, 2020,</a:t>
            </a:r>
            <a:r>
              <a:rPr lang="en-US" sz="1100">
                <a:solidFill>
                  <a:schemeClr val="tx1"/>
                </a:solidFill>
              </a:rPr>
              <a:t> DOI: </a:t>
            </a:r>
            <a:r>
              <a:rPr lang="en-US" sz="1100">
                <a:solidFill>
                  <a:srgbClr val="CA7372"/>
                </a:solidFill>
              </a:rPr>
              <a:t>10.48550/arXiv.2003.13300</a:t>
            </a:r>
          </a:p>
          <a:p>
            <a:pPr marL="381000" indent="-228600">
              <a:spcBef>
                <a:spcPts val="1000"/>
              </a:spcBef>
              <a:buSzPts val="1200"/>
              <a:buAutoNum type="arabicParenR"/>
            </a:pPr>
            <a:r>
              <a:rPr lang="en-US" sz="1100"/>
              <a:t>Deep Reinforcement Learning for Autonomous Driving: A Survey B Ravi Kiran1 , Ibrahim Sobh2 , Victor Talpaert3 , Patrick Mannion4;  [</a:t>
            </a:r>
            <a:r>
              <a:rPr lang="en-US" sz="1100">
                <a:solidFill>
                  <a:srgbClr val="CA7373"/>
                </a:solidFill>
                <a:hlinkClick r:id="rId5">
                  <a:extLst>
                    <a:ext uri="{A12FA001-AC4F-418D-AE19-62706E023703}">
                      <ahyp:hlinkClr xmlns:ahyp="http://schemas.microsoft.com/office/drawing/2018/hyperlinkcolor" val="tx"/>
                    </a:ext>
                  </a:extLst>
                </a:hlinkClick>
              </a:rPr>
              <a:t>https://arxiv.org/pdf/2002.00444.pdf</a:t>
            </a:r>
            <a:r>
              <a:rPr lang="en-US" sz="1100">
                <a:solidFill>
                  <a:schemeClr val="tx1"/>
                </a:solidFill>
                <a:hlinkClick r:id="rId5">
                  <a:extLst>
                    <a:ext uri="{A12FA001-AC4F-418D-AE19-62706E023703}">
                      <ahyp:hlinkClr xmlns:ahyp="http://schemas.microsoft.com/office/drawing/2018/hyperlinkcolor" val="tx"/>
                    </a:ext>
                  </a:extLst>
                </a:hlinkClick>
              </a:rPr>
              <a:t>]</a:t>
            </a:r>
            <a:endParaRPr lang="en-US" sz="1100">
              <a:solidFill>
                <a:schemeClr val="tx1"/>
              </a:solidFill>
            </a:endParaRPr>
          </a:p>
          <a:p>
            <a:pPr marL="381000" indent="-228600">
              <a:spcBef>
                <a:spcPts val="1000"/>
              </a:spcBef>
              <a:buSzPts val="1200"/>
              <a:buAutoNum type="arabicParenR"/>
            </a:pPr>
            <a:r>
              <a:rPr lang="en-US" sz="1100"/>
              <a:t>DRIVE Labs: Predicting the Future with </a:t>
            </a:r>
            <a:r>
              <a:rPr lang="en-US" sz="1100">
                <a:solidFill>
                  <a:schemeClr val="tx1"/>
                </a:solidFill>
              </a:rPr>
              <a:t>RNNs </a:t>
            </a:r>
            <a:r>
              <a:rPr lang="en-US" sz="1200">
                <a:solidFill>
                  <a:schemeClr val="tx1"/>
                </a:solidFill>
              </a:rPr>
              <a:t>[</a:t>
            </a:r>
            <a:r>
              <a:rPr lang="en-US" sz="1100">
                <a:solidFill>
                  <a:srgbClr val="CA7372"/>
                </a:solidFill>
              </a:rPr>
              <a:t>https://blogs.nvidia.com/blog/2019/05/22/drive-labs-predicting-future-motion</a:t>
            </a:r>
            <a:r>
              <a:rPr lang="en-US" sz="1100"/>
              <a:t>]</a:t>
            </a:r>
            <a:endParaRPr lang="en-US" sz="1100">
              <a:solidFill>
                <a:srgbClr val="191919"/>
              </a:solidFill>
            </a:endParaRPr>
          </a:p>
        </p:txBody>
      </p:sp>
      <p:grpSp>
        <p:nvGrpSpPr>
          <p:cNvPr id="2535" name="Google Shape;2535;p76"/>
          <p:cNvGrpSpPr/>
          <p:nvPr/>
        </p:nvGrpSpPr>
        <p:grpSpPr>
          <a:xfrm>
            <a:off x="923224" y="139532"/>
            <a:ext cx="8222410" cy="4516993"/>
            <a:chOff x="715825" y="0"/>
            <a:chExt cx="8588885" cy="4696675"/>
          </a:xfrm>
        </p:grpSpPr>
        <p:cxnSp>
          <p:nvCxnSpPr>
            <p:cNvPr id="2536" name="Google Shape;2536;p76"/>
            <p:cNvCxnSpPr/>
            <p:nvPr/>
          </p:nvCxnSpPr>
          <p:spPr>
            <a:xfrm>
              <a:off x="715825" y="930907"/>
              <a:ext cx="8588885" cy="14376"/>
            </a:xfrm>
            <a:prstGeom prst="straightConnector1">
              <a:avLst/>
            </a:prstGeom>
            <a:noFill/>
            <a:ln w="9525" cap="flat" cmpd="sng">
              <a:solidFill>
                <a:srgbClr val="D3D3D3"/>
              </a:solidFill>
              <a:prstDash val="solid"/>
              <a:round/>
              <a:headEnd type="none" w="med" len="med"/>
              <a:tailEnd type="none" w="med" len="med"/>
            </a:ln>
          </p:spPr>
        </p:cxnSp>
        <p:cxnSp>
          <p:nvCxnSpPr>
            <p:cNvPr id="2537" name="Google Shape;2537;p76"/>
            <p:cNvCxnSpPr/>
            <p:nvPr/>
          </p:nvCxnSpPr>
          <p:spPr>
            <a:xfrm>
              <a:off x="715825" y="519383"/>
              <a:ext cx="8588885" cy="19169"/>
            </a:xfrm>
            <a:prstGeom prst="straightConnector1">
              <a:avLst/>
            </a:prstGeom>
            <a:noFill/>
            <a:ln w="9525" cap="flat" cmpd="sng">
              <a:solidFill>
                <a:srgbClr val="D3D3D3"/>
              </a:solidFill>
              <a:prstDash val="solid"/>
              <a:round/>
              <a:headEnd type="none" w="med" len="med"/>
              <a:tailEnd type="none" w="med" len="med"/>
            </a:ln>
          </p:spPr>
        </p:cxnSp>
        <p:cxnSp>
          <p:nvCxnSpPr>
            <p:cNvPr id="2538" name="Google Shape;2538;p76"/>
            <p:cNvCxnSpPr/>
            <p:nvPr/>
          </p:nvCxnSpPr>
          <p:spPr>
            <a:xfrm>
              <a:off x="2200966" y="0"/>
              <a:ext cx="0" cy="939300"/>
            </a:xfrm>
            <a:prstGeom prst="straightConnector1">
              <a:avLst/>
            </a:prstGeom>
            <a:noFill/>
            <a:ln w="9525" cap="flat" cmpd="sng">
              <a:solidFill>
                <a:srgbClr val="D3D3D3"/>
              </a:solidFill>
              <a:prstDash val="solid"/>
              <a:round/>
              <a:headEnd type="none" w="med" len="med"/>
              <a:tailEnd type="none" w="med" len="med"/>
            </a:ln>
          </p:spPr>
        </p:cxnSp>
        <p:cxnSp>
          <p:nvCxnSpPr>
            <p:cNvPr id="2539" name="Google Shape;2539;p76"/>
            <p:cNvCxnSpPr/>
            <p:nvPr/>
          </p:nvCxnSpPr>
          <p:spPr>
            <a:xfrm>
              <a:off x="6969176" y="0"/>
              <a:ext cx="0" cy="939300"/>
            </a:xfrm>
            <a:prstGeom prst="straightConnector1">
              <a:avLst/>
            </a:prstGeom>
            <a:noFill/>
            <a:ln w="9525" cap="flat" cmpd="sng">
              <a:solidFill>
                <a:srgbClr val="D3D3D3"/>
              </a:solidFill>
              <a:prstDash val="solid"/>
              <a:round/>
              <a:headEnd type="none" w="med" len="med"/>
              <a:tailEnd type="none" w="med" len="med"/>
            </a:ln>
          </p:spPr>
        </p:cxnSp>
        <p:cxnSp>
          <p:nvCxnSpPr>
            <p:cNvPr id="2540" name="Google Shape;2540;p76"/>
            <p:cNvCxnSpPr/>
            <p:nvPr/>
          </p:nvCxnSpPr>
          <p:spPr>
            <a:xfrm>
              <a:off x="719047" y="6475"/>
              <a:ext cx="0" cy="4690200"/>
            </a:xfrm>
            <a:prstGeom prst="straightConnector1">
              <a:avLst/>
            </a:prstGeom>
            <a:noFill/>
            <a:ln w="9525" cap="flat" cmpd="sng">
              <a:solidFill>
                <a:srgbClr val="D3D3D3"/>
              </a:solidFill>
              <a:prstDash val="solid"/>
              <a:round/>
              <a:headEnd type="none" w="med" len="med"/>
              <a:tailEnd type="none" w="med" len="med"/>
            </a:ln>
          </p:spPr>
        </p:cxnSp>
      </p:grpSp>
      <p:sp>
        <p:nvSpPr>
          <p:cNvPr id="5" name="Rectangle 1">
            <a:extLst>
              <a:ext uri="{FF2B5EF4-FFF2-40B4-BE49-F238E27FC236}">
                <a16:creationId xmlns:a16="http://schemas.microsoft.com/office/drawing/2014/main" id="{0F7792A6-A023-B18F-8A68-F8772E419527}"/>
              </a:ext>
            </a:extLst>
          </p:cNvPr>
          <p:cNvSpPr>
            <a:spLocks noChangeArrowheads="1"/>
          </p:cNvSpPr>
          <p:nvPr/>
        </p:nvSpPr>
        <p:spPr bwMode="auto">
          <a:xfrm>
            <a:off x="714375" y="2620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MX" altLang="en-MX" sz="1800" b="0" i="0" u="none" strike="noStrike" cap="none" normalizeH="0" baseline="0">
                <a:ln>
                  <a:noFill/>
                </a:ln>
                <a:solidFill>
                  <a:schemeClr val="tx1"/>
                </a:solidFill>
                <a:effectLst/>
                <a:latin typeface="Arial" panose="020B0604020202020204" pitchFamily="34" charset="0"/>
              </a:rPr>
            </a:br>
            <a:endParaRPr kumimoji="0" lang="en-MX" altLang="en-MX" sz="1800" b="0" i="0" u="none" strike="noStrike" cap="none" normalizeH="0" baseline="0">
              <a:ln>
                <a:noFill/>
              </a:ln>
              <a:solidFill>
                <a:schemeClr val="tx1"/>
              </a:solidFill>
              <a:effectLst/>
              <a:latin typeface="Arial" panose="020B0604020202020204" pitchFamily="34" charset="0"/>
            </a:endParaRPr>
          </a:p>
        </p:txBody>
      </p:sp>
      <p:pic>
        <p:nvPicPr>
          <p:cNvPr id="18" name="Picture 17">
            <a:extLst>
              <a:ext uri="{FF2B5EF4-FFF2-40B4-BE49-F238E27FC236}">
                <a16:creationId xmlns:a16="http://schemas.microsoft.com/office/drawing/2014/main" id="{B5359666-8ED7-7A93-8B32-5BCC76921FA0}"/>
              </a:ext>
            </a:extLst>
          </p:cNvPr>
          <p:cNvPicPr>
            <a:picLocks noChangeAspect="1"/>
          </p:cNvPicPr>
          <p:nvPr/>
        </p:nvPicPr>
        <p:blipFill rotWithShape="1">
          <a:blip r:embed="rId6"/>
          <a:srcRect b="3809"/>
          <a:stretch/>
        </p:blipFill>
        <p:spPr>
          <a:xfrm>
            <a:off x="0" y="3459808"/>
            <a:ext cx="2459656" cy="1680462"/>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8306E625-D733-1890-537C-1D13DE5DAF97}"/>
              </a:ext>
            </a:extLst>
          </p:cNvPr>
          <p:cNvPicPr>
            <a:picLocks noChangeAspect="1"/>
          </p:cNvPicPr>
          <p:nvPr/>
        </p:nvPicPr>
        <p:blipFill rotWithShape="1">
          <a:blip r:embed="rId6"/>
          <a:srcRect b="3809"/>
          <a:stretch/>
        </p:blipFill>
        <p:spPr>
          <a:xfrm flipH="1">
            <a:off x="6865736" y="3459807"/>
            <a:ext cx="2278263" cy="16804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Google Shape;331;p41"/>
          <p:cNvSpPr txBox="1">
            <a:spLocks noGrp="1"/>
          </p:cNvSpPr>
          <p:nvPr>
            <p:ph type="title"/>
          </p:nvPr>
        </p:nvSpPr>
        <p:spPr>
          <a:xfrm>
            <a:off x="2086700" y="2703650"/>
            <a:ext cx="4104300" cy="6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332" name="Google Shape;332;p41"/>
          <p:cNvSpPr txBox="1">
            <a:spLocks noGrp="1"/>
          </p:cNvSpPr>
          <p:nvPr>
            <p:ph type="title" idx="2"/>
          </p:nvPr>
        </p:nvSpPr>
        <p:spPr>
          <a:xfrm>
            <a:off x="2086700" y="1138788"/>
            <a:ext cx="2368500" cy="15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333" name="Google Shape;333;p41"/>
          <p:cNvCxnSpPr/>
          <p:nvPr/>
        </p:nvCxnSpPr>
        <p:spPr>
          <a:xfrm>
            <a:off x="717000" y="531200"/>
            <a:ext cx="0" cy="4094100"/>
          </a:xfrm>
          <a:prstGeom prst="straightConnector1">
            <a:avLst/>
          </a:prstGeom>
          <a:noFill/>
          <a:ln w="9525" cap="flat" cmpd="sng">
            <a:solidFill>
              <a:schemeClr val="dk1"/>
            </a:solidFill>
            <a:prstDash val="solid"/>
            <a:round/>
            <a:headEnd type="none" w="med" len="med"/>
            <a:tailEnd type="none" w="med" len="med"/>
          </a:ln>
        </p:spPr>
      </p:cxnSp>
      <p:grpSp>
        <p:nvGrpSpPr>
          <p:cNvPr id="334" name="Google Shape;334;p41"/>
          <p:cNvGrpSpPr/>
          <p:nvPr/>
        </p:nvGrpSpPr>
        <p:grpSpPr>
          <a:xfrm>
            <a:off x="715825" y="537675"/>
            <a:ext cx="8425200" cy="4081125"/>
            <a:chOff x="715825" y="537675"/>
            <a:chExt cx="8425200" cy="4081125"/>
          </a:xfrm>
        </p:grpSpPr>
        <p:grpSp>
          <p:nvGrpSpPr>
            <p:cNvPr id="335" name="Google Shape;335;p41"/>
            <p:cNvGrpSpPr/>
            <p:nvPr/>
          </p:nvGrpSpPr>
          <p:grpSpPr>
            <a:xfrm>
              <a:off x="715825" y="537675"/>
              <a:ext cx="8425200" cy="4081125"/>
              <a:chOff x="715825" y="537675"/>
              <a:chExt cx="8425200" cy="4081125"/>
            </a:xfrm>
          </p:grpSpPr>
          <p:grpSp>
            <p:nvGrpSpPr>
              <p:cNvPr id="336" name="Google Shape;336;p41"/>
              <p:cNvGrpSpPr/>
              <p:nvPr/>
            </p:nvGrpSpPr>
            <p:grpSpPr>
              <a:xfrm>
                <a:off x="715825" y="537675"/>
                <a:ext cx="8425200" cy="4081125"/>
                <a:chOff x="715825" y="537675"/>
                <a:chExt cx="8425200" cy="4081125"/>
              </a:xfrm>
            </p:grpSpPr>
            <p:cxnSp>
              <p:nvCxnSpPr>
                <p:cNvPr id="337" name="Google Shape;337;p41"/>
                <p:cNvCxnSpPr/>
                <p:nvPr/>
              </p:nvCxnSpPr>
              <p:spPr>
                <a:xfrm>
                  <a:off x="715825" y="2569040"/>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338" name="Google Shape;338;p41"/>
                <p:cNvCxnSpPr/>
                <p:nvPr/>
              </p:nvCxnSpPr>
              <p:spPr>
                <a:xfrm>
                  <a:off x="715825" y="1145959"/>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339" name="Google Shape;339;p41"/>
                <p:cNvCxnSpPr/>
                <p:nvPr/>
              </p:nvCxnSpPr>
              <p:spPr>
                <a:xfrm>
                  <a:off x="1852350" y="537675"/>
                  <a:ext cx="0" cy="4074600"/>
                </a:xfrm>
                <a:prstGeom prst="straightConnector1">
                  <a:avLst/>
                </a:prstGeom>
                <a:noFill/>
                <a:ln w="9525" cap="flat" cmpd="sng">
                  <a:solidFill>
                    <a:schemeClr val="accent3"/>
                  </a:solidFill>
                  <a:prstDash val="solid"/>
                  <a:round/>
                  <a:headEnd type="none" w="med" len="med"/>
                  <a:tailEnd type="none" w="med" len="med"/>
                </a:ln>
              </p:spPr>
            </p:cxnSp>
            <p:cxnSp>
              <p:nvCxnSpPr>
                <p:cNvPr id="340" name="Google Shape;340;p41"/>
                <p:cNvCxnSpPr/>
                <p:nvPr/>
              </p:nvCxnSpPr>
              <p:spPr>
                <a:xfrm>
                  <a:off x="4581075" y="1140125"/>
                  <a:ext cx="0" cy="1431600"/>
                </a:xfrm>
                <a:prstGeom prst="straightConnector1">
                  <a:avLst/>
                </a:prstGeom>
                <a:noFill/>
                <a:ln w="9525" cap="flat" cmpd="sng">
                  <a:solidFill>
                    <a:schemeClr val="accent3"/>
                  </a:solidFill>
                  <a:prstDash val="solid"/>
                  <a:round/>
                  <a:headEnd type="none" w="med" len="med"/>
                  <a:tailEnd type="none" w="med" len="med"/>
                </a:ln>
              </p:spPr>
            </p:cxnSp>
            <p:cxnSp>
              <p:nvCxnSpPr>
                <p:cNvPr id="341" name="Google Shape;341;p41"/>
                <p:cNvCxnSpPr/>
                <p:nvPr/>
              </p:nvCxnSpPr>
              <p:spPr>
                <a:xfrm>
                  <a:off x="1745575" y="541500"/>
                  <a:ext cx="0" cy="4077300"/>
                </a:xfrm>
                <a:prstGeom prst="straightConnector1">
                  <a:avLst/>
                </a:prstGeom>
                <a:noFill/>
                <a:ln w="9525" cap="flat" cmpd="sng">
                  <a:solidFill>
                    <a:schemeClr val="accent3"/>
                  </a:solidFill>
                  <a:prstDash val="solid"/>
                  <a:round/>
                  <a:headEnd type="none" w="med" len="med"/>
                  <a:tailEnd type="none" w="med" len="med"/>
                </a:ln>
              </p:spPr>
            </p:cxnSp>
          </p:grpSp>
          <p:cxnSp>
            <p:nvCxnSpPr>
              <p:cNvPr id="342" name="Google Shape;342;p41"/>
              <p:cNvCxnSpPr/>
              <p:nvPr/>
            </p:nvCxnSpPr>
            <p:spPr>
              <a:xfrm>
                <a:off x="1238075" y="1153081"/>
                <a:ext cx="0" cy="3452400"/>
              </a:xfrm>
              <a:prstGeom prst="straightConnector1">
                <a:avLst/>
              </a:prstGeom>
              <a:noFill/>
              <a:ln w="9525" cap="flat" cmpd="sng">
                <a:solidFill>
                  <a:schemeClr val="accent3"/>
                </a:solidFill>
                <a:prstDash val="solid"/>
                <a:round/>
                <a:headEnd type="none" w="med" len="med"/>
                <a:tailEnd type="none" w="med" len="med"/>
              </a:ln>
            </p:spPr>
          </p:cxnSp>
        </p:grpSp>
        <p:cxnSp>
          <p:nvCxnSpPr>
            <p:cNvPr id="343" name="Google Shape;343;p41"/>
            <p:cNvCxnSpPr/>
            <p:nvPr/>
          </p:nvCxnSpPr>
          <p:spPr>
            <a:xfrm>
              <a:off x="715825" y="3247426"/>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4" name="Google Shape;344;p41"/>
            <p:cNvCxnSpPr/>
            <p:nvPr/>
          </p:nvCxnSpPr>
          <p:spPr>
            <a:xfrm>
              <a:off x="715825" y="3457528"/>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5" name="Google Shape;345;p41"/>
            <p:cNvCxnSpPr/>
            <p:nvPr/>
          </p:nvCxnSpPr>
          <p:spPr>
            <a:xfrm>
              <a:off x="715825" y="3914728"/>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6" name="Google Shape;346;p41"/>
            <p:cNvCxnSpPr/>
            <p:nvPr/>
          </p:nvCxnSpPr>
          <p:spPr>
            <a:xfrm>
              <a:off x="6191075" y="1153075"/>
              <a:ext cx="0" cy="2766000"/>
            </a:xfrm>
            <a:prstGeom prst="straightConnector1">
              <a:avLst/>
            </a:prstGeom>
            <a:noFill/>
            <a:ln w="9525" cap="flat" cmpd="sng">
              <a:solidFill>
                <a:srgbClr val="D3D3D3"/>
              </a:solidFill>
              <a:prstDash val="solid"/>
              <a:round/>
              <a:headEnd type="none" w="med" len="med"/>
              <a:tailEnd type="none" w="med" len="med"/>
            </a:ln>
          </p:spPr>
        </p:cxnSp>
      </p:grpSp>
      <p:sp>
        <p:nvSpPr>
          <p:cNvPr id="348" name="Google Shape;348;p41"/>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3</a:t>
            </a:fld>
            <a:endParaRPr sz="1700">
              <a:solidFill>
                <a:schemeClr val="lt1"/>
              </a:solidFill>
              <a:latin typeface="Oswald Light"/>
              <a:ea typeface="Oswald Light"/>
              <a:cs typeface="Oswald Light"/>
              <a:sym typeface="Oswald Light"/>
            </a:endParaRPr>
          </a:p>
        </p:txBody>
      </p:sp>
      <p:sp>
        <p:nvSpPr>
          <p:cNvPr id="350" name="Google Shape;350;p41"/>
          <p:cNvSpPr/>
          <p:nvPr/>
        </p:nvSpPr>
        <p:spPr>
          <a:xfrm rot="15822951">
            <a:off x="4723829" y="1184864"/>
            <a:ext cx="1345500" cy="1345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41"/>
          <p:cNvGrpSpPr/>
          <p:nvPr/>
        </p:nvGrpSpPr>
        <p:grpSpPr>
          <a:xfrm rot="3896571">
            <a:off x="5299813" y="1735022"/>
            <a:ext cx="443445" cy="783511"/>
            <a:chOff x="6246775" y="1956800"/>
            <a:chExt cx="80300" cy="221675"/>
          </a:xfrm>
        </p:grpSpPr>
        <p:sp>
          <p:nvSpPr>
            <p:cNvPr id="357" name="Google Shape;357;p41"/>
            <p:cNvSpPr/>
            <p:nvPr/>
          </p:nvSpPr>
          <p:spPr>
            <a:xfrm>
              <a:off x="6246775" y="1956800"/>
              <a:ext cx="11900" cy="23850"/>
            </a:xfrm>
            <a:custGeom>
              <a:avLst/>
              <a:gdLst/>
              <a:ahLst/>
              <a:cxnLst/>
              <a:rect l="l" t="t" r="r" b="b"/>
              <a:pathLst>
                <a:path w="476" h="954" extrusionOk="0">
                  <a:moveTo>
                    <a:pt x="195" y="1"/>
                  </a:moveTo>
                  <a:cubicBezTo>
                    <a:pt x="187" y="1"/>
                    <a:pt x="178" y="1"/>
                    <a:pt x="170" y="2"/>
                  </a:cubicBezTo>
                  <a:cubicBezTo>
                    <a:pt x="68" y="13"/>
                    <a:pt x="1" y="104"/>
                    <a:pt x="12" y="206"/>
                  </a:cubicBezTo>
                  <a:cubicBezTo>
                    <a:pt x="12" y="206"/>
                    <a:pt x="23" y="353"/>
                    <a:pt x="46" y="500"/>
                  </a:cubicBezTo>
                  <a:cubicBezTo>
                    <a:pt x="68" y="658"/>
                    <a:pt x="91" y="805"/>
                    <a:pt x="91" y="805"/>
                  </a:cubicBezTo>
                  <a:cubicBezTo>
                    <a:pt x="112" y="898"/>
                    <a:pt x="189" y="953"/>
                    <a:pt x="280" y="953"/>
                  </a:cubicBezTo>
                  <a:cubicBezTo>
                    <a:pt x="289" y="953"/>
                    <a:pt x="297" y="953"/>
                    <a:pt x="306" y="952"/>
                  </a:cubicBezTo>
                  <a:cubicBezTo>
                    <a:pt x="408" y="929"/>
                    <a:pt x="475" y="839"/>
                    <a:pt x="464" y="748"/>
                  </a:cubicBezTo>
                  <a:cubicBezTo>
                    <a:pt x="464" y="748"/>
                    <a:pt x="441" y="601"/>
                    <a:pt x="419" y="454"/>
                  </a:cubicBezTo>
                  <a:cubicBezTo>
                    <a:pt x="396" y="307"/>
                    <a:pt x="385" y="160"/>
                    <a:pt x="385" y="160"/>
                  </a:cubicBezTo>
                  <a:cubicBezTo>
                    <a:pt x="374" y="66"/>
                    <a:pt x="296"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6252150" y="1989800"/>
              <a:ext cx="13300" cy="23725"/>
            </a:xfrm>
            <a:custGeom>
              <a:avLst/>
              <a:gdLst/>
              <a:ahLst/>
              <a:cxnLst/>
              <a:rect l="l" t="t" r="r" b="b"/>
              <a:pathLst>
                <a:path w="532" h="949" extrusionOk="0">
                  <a:moveTo>
                    <a:pt x="199" y="1"/>
                  </a:moveTo>
                  <a:cubicBezTo>
                    <a:pt x="185" y="1"/>
                    <a:pt x="172" y="2"/>
                    <a:pt x="159" y="5"/>
                  </a:cubicBezTo>
                  <a:cubicBezTo>
                    <a:pt x="57" y="28"/>
                    <a:pt x="0" y="118"/>
                    <a:pt x="12" y="220"/>
                  </a:cubicBezTo>
                  <a:cubicBezTo>
                    <a:pt x="12" y="220"/>
                    <a:pt x="46" y="367"/>
                    <a:pt x="80" y="514"/>
                  </a:cubicBezTo>
                  <a:cubicBezTo>
                    <a:pt x="113" y="661"/>
                    <a:pt x="147" y="808"/>
                    <a:pt x="147" y="808"/>
                  </a:cubicBezTo>
                  <a:cubicBezTo>
                    <a:pt x="167" y="894"/>
                    <a:pt x="243" y="948"/>
                    <a:pt x="329" y="948"/>
                  </a:cubicBezTo>
                  <a:cubicBezTo>
                    <a:pt x="343" y="948"/>
                    <a:pt x="358" y="947"/>
                    <a:pt x="373" y="943"/>
                  </a:cubicBezTo>
                  <a:cubicBezTo>
                    <a:pt x="475" y="909"/>
                    <a:pt x="532" y="819"/>
                    <a:pt x="509" y="717"/>
                  </a:cubicBezTo>
                  <a:cubicBezTo>
                    <a:pt x="509" y="717"/>
                    <a:pt x="475" y="582"/>
                    <a:pt x="441" y="435"/>
                  </a:cubicBezTo>
                  <a:cubicBezTo>
                    <a:pt x="407" y="288"/>
                    <a:pt x="373" y="141"/>
                    <a:pt x="373" y="141"/>
                  </a:cubicBezTo>
                  <a:cubicBezTo>
                    <a:pt x="364" y="62"/>
                    <a:pt x="28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259775" y="2022300"/>
              <a:ext cx="14150" cy="23450"/>
            </a:xfrm>
            <a:custGeom>
              <a:avLst/>
              <a:gdLst/>
              <a:ahLst/>
              <a:cxnLst/>
              <a:rect l="l" t="t" r="r" b="b"/>
              <a:pathLst>
                <a:path w="566" h="938" extrusionOk="0">
                  <a:moveTo>
                    <a:pt x="204" y="0"/>
                  </a:moveTo>
                  <a:cubicBezTo>
                    <a:pt x="189" y="0"/>
                    <a:pt x="174" y="2"/>
                    <a:pt x="159" y="5"/>
                  </a:cubicBezTo>
                  <a:cubicBezTo>
                    <a:pt x="57" y="39"/>
                    <a:pt x="1" y="141"/>
                    <a:pt x="35" y="231"/>
                  </a:cubicBezTo>
                  <a:lnTo>
                    <a:pt x="182" y="808"/>
                  </a:lnTo>
                  <a:cubicBezTo>
                    <a:pt x="210" y="885"/>
                    <a:pt x="288" y="937"/>
                    <a:pt x="367" y="937"/>
                  </a:cubicBezTo>
                  <a:cubicBezTo>
                    <a:pt x="380" y="937"/>
                    <a:pt x="394" y="936"/>
                    <a:pt x="408" y="932"/>
                  </a:cubicBezTo>
                  <a:cubicBezTo>
                    <a:pt x="509" y="910"/>
                    <a:pt x="566" y="808"/>
                    <a:pt x="543" y="706"/>
                  </a:cubicBezTo>
                  <a:lnTo>
                    <a:pt x="385" y="141"/>
                  </a:lnTo>
                  <a:cubicBezTo>
                    <a:pt x="366" y="54"/>
                    <a:pt x="289" y="0"/>
                    <a:pt x="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6268550" y="2054800"/>
              <a:ext cx="13025" cy="23625"/>
            </a:xfrm>
            <a:custGeom>
              <a:avLst/>
              <a:gdLst/>
              <a:ahLst/>
              <a:cxnLst/>
              <a:rect l="l" t="t" r="r" b="b"/>
              <a:pathLst>
                <a:path w="521" h="945" extrusionOk="0">
                  <a:moveTo>
                    <a:pt x="199" y="0"/>
                  </a:moveTo>
                  <a:cubicBezTo>
                    <a:pt x="186" y="0"/>
                    <a:pt x="172" y="2"/>
                    <a:pt x="158" y="5"/>
                  </a:cubicBezTo>
                  <a:cubicBezTo>
                    <a:pt x="57" y="28"/>
                    <a:pt x="0" y="130"/>
                    <a:pt x="11" y="220"/>
                  </a:cubicBezTo>
                  <a:lnTo>
                    <a:pt x="79" y="503"/>
                  </a:lnTo>
                  <a:cubicBezTo>
                    <a:pt x="113" y="650"/>
                    <a:pt x="136" y="797"/>
                    <a:pt x="136" y="797"/>
                  </a:cubicBezTo>
                  <a:cubicBezTo>
                    <a:pt x="157" y="880"/>
                    <a:pt x="236" y="945"/>
                    <a:pt x="328" y="945"/>
                  </a:cubicBezTo>
                  <a:cubicBezTo>
                    <a:pt x="336" y="945"/>
                    <a:pt x="343" y="944"/>
                    <a:pt x="351" y="944"/>
                  </a:cubicBezTo>
                  <a:cubicBezTo>
                    <a:pt x="452" y="921"/>
                    <a:pt x="520" y="831"/>
                    <a:pt x="498" y="729"/>
                  </a:cubicBezTo>
                  <a:cubicBezTo>
                    <a:pt x="498" y="729"/>
                    <a:pt x="475" y="582"/>
                    <a:pt x="441" y="435"/>
                  </a:cubicBezTo>
                  <a:lnTo>
                    <a:pt x="373" y="141"/>
                  </a:lnTo>
                  <a:cubicBezTo>
                    <a:pt x="364" y="54"/>
                    <a:pt x="280"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6274475" y="2087675"/>
              <a:ext cx="11050" cy="23825"/>
            </a:xfrm>
            <a:custGeom>
              <a:avLst/>
              <a:gdLst/>
              <a:ahLst/>
              <a:cxnLst/>
              <a:rect l="l" t="t" r="r" b="b"/>
              <a:pathLst>
                <a:path w="442" h="953" extrusionOk="0">
                  <a:moveTo>
                    <a:pt x="192" y="0"/>
                  </a:moveTo>
                  <a:cubicBezTo>
                    <a:pt x="185" y="0"/>
                    <a:pt x="178" y="1"/>
                    <a:pt x="170" y="2"/>
                  </a:cubicBezTo>
                  <a:cubicBezTo>
                    <a:pt x="68" y="13"/>
                    <a:pt x="1" y="103"/>
                    <a:pt x="12" y="205"/>
                  </a:cubicBezTo>
                  <a:cubicBezTo>
                    <a:pt x="12" y="205"/>
                    <a:pt x="34" y="352"/>
                    <a:pt x="34" y="499"/>
                  </a:cubicBezTo>
                  <a:cubicBezTo>
                    <a:pt x="46" y="635"/>
                    <a:pt x="57" y="782"/>
                    <a:pt x="57" y="782"/>
                  </a:cubicBezTo>
                  <a:cubicBezTo>
                    <a:pt x="68" y="877"/>
                    <a:pt x="148" y="952"/>
                    <a:pt x="241" y="952"/>
                  </a:cubicBezTo>
                  <a:cubicBezTo>
                    <a:pt x="248" y="952"/>
                    <a:pt x="254" y="952"/>
                    <a:pt x="261" y="951"/>
                  </a:cubicBezTo>
                  <a:cubicBezTo>
                    <a:pt x="362" y="951"/>
                    <a:pt x="441" y="861"/>
                    <a:pt x="430" y="759"/>
                  </a:cubicBezTo>
                  <a:cubicBezTo>
                    <a:pt x="430" y="759"/>
                    <a:pt x="419" y="612"/>
                    <a:pt x="408" y="465"/>
                  </a:cubicBezTo>
                  <a:cubicBezTo>
                    <a:pt x="396" y="307"/>
                    <a:pt x="374" y="160"/>
                    <a:pt x="374" y="160"/>
                  </a:cubicBezTo>
                  <a:cubicBezTo>
                    <a:pt x="363" y="66"/>
                    <a:pt x="285"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p:nvPr/>
          </p:nvSpPr>
          <p:spPr>
            <a:xfrm>
              <a:off x="6276175" y="2121050"/>
              <a:ext cx="9925" cy="24050"/>
            </a:xfrm>
            <a:custGeom>
              <a:avLst/>
              <a:gdLst/>
              <a:ahLst/>
              <a:cxnLst/>
              <a:rect l="l" t="t" r="r" b="b"/>
              <a:pathLst>
                <a:path w="397" h="962" extrusionOk="0">
                  <a:moveTo>
                    <a:pt x="204" y="1"/>
                  </a:moveTo>
                  <a:cubicBezTo>
                    <a:pt x="102" y="1"/>
                    <a:pt x="12" y="80"/>
                    <a:pt x="23" y="182"/>
                  </a:cubicBezTo>
                  <a:cubicBezTo>
                    <a:pt x="23" y="182"/>
                    <a:pt x="23" y="216"/>
                    <a:pt x="23" y="272"/>
                  </a:cubicBezTo>
                  <a:cubicBezTo>
                    <a:pt x="12" y="329"/>
                    <a:pt x="12" y="408"/>
                    <a:pt x="12" y="476"/>
                  </a:cubicBezTo>
                  <a:lnTo>
                    <a:pt x="0" y="770"/>
                  </a:lnTo>
                  <a:cubicBezTo>
                    <a:pt x="0" y="871"/>
                    <a:pt x="79" y="950"/>
                    <a:pt x="181" y="962"/>
                  </a:cubicBezTo>
                  <a:cubicBezTo>
                    <a:pt x="283" y="962"/>
                    <a:pt x="373" y="883"/>
                    <a:pt x="373" y="781"/>
                  </a:cubicBezTo>
                  <a:cubicBezTo>
                    <a:pt x="373" y="781"/>
                    <a:pt x="385" y="634"/>
                    <a:pt x="385" y="487"/>
                  </a:cubicBezTo>
                  <a:cubicBezTo>
                    <a:pt x="385" y="408"/>
                    <a:pt x="385" y="329"/>
                    <a:pt x="385" y="272"/>
                  </a:cubicBezTo>
                  <a:cubicBezTo>
                    <a:pt x="396" y="216"/>
                    <a:pt x="385" y="182"/>
                    <a:pt x="385" y="182"/>
                  </a:cubicBezTo>
                  <a:cubicBezTo>
                    <a:pt x="385" y="80"/>
                    <a:pt x="306"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6273350" y="2154400"/>
              <a:ext cx="11325" cy="24075"/>
            </a:xfrm>
            <a:custGeom>
              <a:avLst/>
              <a:gdLst/>
              <a:ahLst/>
              <a:cxnLst/>
              <a:rect l="l" t="t" r="r" b="b"/>
              <a:pathLst>
                <a:path w="453" h="963" extrusionOk="0">
                  <a:moveTo>
                    <a:pt x="272" y="1"/>
                  </a:moveTo>
                  <a:cubicBezTo>
                    <a:pt x="170" y="1"/>
                    <a:pt x="79" y="69"/>
                    <a:pt x="68" y="170"/>
                  </a:cubicBezTo>
                  <a:cubicBezTo>
                    <a:pt x="68" y="170"/>
                    <a:pt x="57" y="317"/>
                    <a:pt x="46" y="464"/>
                  </a:cubicBezTo>
                  <a:lnTo>
                    <a:pt x="12" y="758"/>
                  </a:lnTo>
                  <a:cubicBezTo>
                    <a:pt x="0" y="860"/>
                    <a:pt x="79" y="939"/>
                    <a:pt x="181" y="962"/>
                  </a:cubicBezTo>
                  <a:cubicBezTo>
                    <a:pt x="188" y="963"/>
                    <a:pt x="194" y="963"/>
                    <a:pt x="201" y="963"/>
                  </a:cubicBezTo>
                  <a:cubicBezTo>
                    <a:pt x="294" y="963"/>
                    <a:pt x="374" y="887"/>
                    <a:pt x="385" y="792"/>
                  </a:cubicBezTo>
                  <a:lnTo>
                    <a:pt x="419" y="498"/>
                  </a:lnTo>
                  <a:cubicBezTo>
                    <a:pt x="430" y="351"/>
                    <a:pt x="441" y="204"/>
                    <a:pt x="441" y="204"/>
                  </a:cubicBezTo>
                  <a:cubicBezTo>
                    <a:pt x="453" y="103"/>
                    <a:pt x="373" y="12"/>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6281550" y="2002025"/>
              <a:ext cx="31400" cy="151000"/>
            </a:xfrm>
            <a:custGeom>
              <a:avLst/>
              <a:gdLst/>
              <a:ahLst/>
              <a:cxnLst/>
              <a:rect l="l" t="t" r="r" b="b"/>
              <a:pathLst>
                <a:path w="1256" h="6040" extrusionOk="0">
                  <a:moveTo>
                    <a:pt x="134" y="0"/>
                  </a:moveTo>
                  <a:cubicBezTo>
                    <a:pt x="127" y="0"/>
                    <a:pt x="120" y="1"/>
                    <a:pt x="113" y="2"/>
                  </a:cubicBezTo>
                  <a:cubicBezTo>
                    <a:pt x="45" y="25"/>
                    <a:pt x="0" y="93"/>
                    <a:pt x="23" y="160"/>
                  </a:cubicBezTo>
                  <a:cubicBezTo>
                    <a:pt x="113" y="567"/>
                    <a:pt x="215" y="940"/>
                    <a:pt x="317" y="1291"/>
                  </a:cubicBezTo>
                  <a:cubicBezTo>
                    <a:pt x="678" y="2625"/>
                    <a:pt x="995" y="3778"/>
                    <a:pt x="859" y="5904"/>
                  </a:cubicBezTo>
                  <a:cubicBezTo>
                    <a:pt x="848" y="5983"/>
                    <a:pt x="905" y="6039"/>
                    <a:pt x="984" y="6039"/>
                  </a:cubicBezTo>
                  <a:cubicBezTo>
                    <a:pt x="1052" y="6039"/>
                    <a:pt x="1108" y="5994"/>
                    <a:pt x="1119" y="5926"/>
                  </a:cubicBezTo>
                  <a:cubicBezTo>
                    <a:pt x="1255" y="3756"/>
                    <a:pt x="916" y="2523"/>
                    <a:pt x="565" y="1223"/>
                  </a:cubicBezTo>
                  <a:cubicBezTo>
                    <a:pt x="464" y="873"/>
                    <a:pt x="362" y="500"/>
                    <a:pt x="271" y="104"/>
                  </a:cubicBezTo>
                  <a:cubicBezTo>
                    <a:pt x="251" y="43"/>
                    <a:pt x="195"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1"/>
            <p:cNvSpPr/>
            <p:nvPr/>
          </p:nvSpPr>
          <p:spPr>
            <a:xfrm>
              <a:off x="6303025" y="2022350"/>
              <a:ext cx="24050" cy="109750"/>
            </a:xfrm>
            <a:custGeom>
              <a:avLst/>
              <a:gdLst/>
              <a:ahLst/>
              <a:cxnLst/>
              <a:rect l="l" t="t" r="r" b="b"/>
              <a:pathLst>
                <a:path w="962" h="4390" extrusionOk="0">
                  <a:moveTo>
                    <a:pt x="139" y="1"/>
                  </a:moveTo>
                  <a:cubicBezTo>
                    <a:pt x="131" y="1"/>
                    <a:pt x="122" y="2"/>
                    <a:pt x="113" y="3"/>
                  </a:cubicBezTo>
                  <a:cubicBezTo>
                    <a:pt x="46" y="26"/>
                    <a:pt x="0" y="94"/>
                    <a:pt x="23" y="161"/>
                  </a:cubicBezTo>
                  <a:lnTo>
                    <a:pt x="113" y="478"/>
                  </a:lnTo>
                  <a:cubicBezTo>
                    <a:pt x="407" y="1586"/>
                    <a:pt x="701" y="2637"/>
                    <a:pt x="679" y="4254"/>
                  </a:cubicBezTo>
                  <a:cubicBezTo>
                    <a:pt x="679" y="4333"/>
                    <a:pt x="735" y="4390"/>
                    <a:pt x="814" y="4390"/>
                  </a:cubicBezTo>
                  <a:cubicBezTo>
                    <a:pt x="882" y="4390"/>
                    <a:pt x="939" y="4333"/>
                    <a:pt x="939" y="4265"/>
                  </a:cubicBezTo>
                  <a:cubicBezTo>
                    <a:pt x="961" y="2603"/>
                    <a:pt x="667" y="1541"/>
                    <a:pt x="362" y="410"/>
                  </a:cubicBezTo>
                  <a:lnTo>
                    <a:pt x="272" y="94"/>
                  </a:lnTo>
                  <a:cubicBezTo>
                    <a:pt x="252" y="34"/>
                    <a:pt x="198"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Picture 39">
            <a:extLst>
              <a:ext uri="{FF2B5EF4-FFF2-40B4-BE49-F238E27FC236}">
                <a16:creationId xmlns:a16="http://schemas.microsoft.com/office/drawing/2014/main" id="{1101152D-29C4-1EC0-A863-EF9C8E97A6D6}"/>
              </a:ext>
            </a:extLst>
          </p:cNvPr>
          <p:cNvPicPr>
            <a:picLocks noChangeAspect="1"/>
          </p:cNvPicPr>
          <p:nvPr/>
        </p:nvPicPr>
        <p:blipFill>
          <a:blip r:embed="rId3"/>
          <a:stretch>
            <a:fillRect/>
          </a:stretch>
        </p:blipFill>
        <p:spPr>
          <a:xfrm>
            <a:off x="4951856" y="1249649"/>
            <a:ext cx="1018470" cy="821566"/>
          </a:xfrm>
          <a:prstGeom prst="rect">
            <a:avLst/>
          </a:prstGeom>
        </p:spPr>
      </p:pic>
      <p:sp>
        <p:nvSpPr>
          <p:cNvPr id="3" name="Subtitle 2">
            <a:extLst>
              <a:ext uri="{FF2B5EF4-FFF2-40B4-BE49-F238E27FC236}">
                <a16:creationId xmlns:a16="http://schemas.microsoft.com/office/drawing/2014/main" id="{6C9490AB-1B80-AF34-C210-1DD1F6CF0DE5}"/>
              </a:ext>
            </a:extLst>
          </p:cNvPr>
          <p:cNvSpPr>
            <a:spLocks noGrp="1"/>
          </p:cNvSpPr>
          <p:nvPr>
            <p:ph type="subTitle" idx="1"/>
          </p:nvPr>
        </p:nvSpPr>
        <p:spPr/>
        <p:txBody>
          <a:bodyPr/>
          <a:lstStyle/>
          <a:p>
            <a:endParaRPr lang="en-MX"/>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body" idx="1"/>
          </p:nvPr>
        </p:nvSpPr>
        <p:spPr>
          <a:xfrm>
            <a:off x="1683794" y="2538416"/>
            <a:ext cx="5523000" cy="85200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a:t>Why CNN or Deep Learning for Autonomous Car?</a:t>
            </a:r>
            <a:endParaRPr/>
          </a:p>
        </p:txBody>
      </p:sp>
      <p:cxnSp>
        <p:nvCxnSpPr>
          <p:cNvPr id="373" name="Google Shape;373;p42"/>
          <p:cNvCxnSpPr/>
          <p:nvPr/>
        </p:nvCxnSpPr>
        <p:spPr>
          <a:xfrm>
            <a:off x="717007" y="288450"/>
            <a:ext cx="0" cy="4566300"/>
          </a:xfrm>
          <a:prstGeom prst="straightConnector1">
            <a:avLst/>
          </a:prstGeom>
          <a:noFill/>
          <a:ln w="9525" cap="flat" cmpd="sng">
            <a:solidFill>
              <a:schemeClr val="dk1"/>
            </a:solidFill>
            <a:prstDash val="solid"/>
            <a:round/>
            <a:headEnd type="none" w="med" len="med"/>
            <a:tailEnd type="none" w="med" len="med"/>
          </a:ln>
        </p:spPr>
      </p:cxnSp>
      <p:grpSp>
        <p:nvGrpSpPr>
          <p:cNvPr id="374" name="Google Shape;374;p42"/>
          <p:cNvGrpSpPr/>
          <p:nvPr/>
        </p:nvGrpSpPr>
        <p:grpSpPr>
          <a:xfrm>
            <a:off x="715825" y="292608"/>
            <a:ext cx="8425200" cy="4566300"/>
            <a:chOff x="715825" y="292608"/>
            <a:chExt cx="8425200" cy="4566300"/>
          </a:xfrm>
        </p:grpSpPr>
        <p:grpSp>
          <p:nvGrpSpPr>
            <p:cNvPr id="375" name="Google Shape;375;p42"/>
            <p:cNvGrpSpPr/>
            <p:nvPr/>
          </p:nvGrpSpPr>
          <p:grpSpPr>
            <a:xfrm>
              <a:off x="715825" y="292608"/>
              <a:ext cx="8425200" cy="4566300"/>
              <a:chOff x="715825" y="292608"/>
              <a:chExt cx="8425200" cy="4566300"/>
            </a:xfrm>
          </p:grpSpPr>
          <p:cxnSp>
            <p:nvCxnSpPr>
              <p:cNvPr id="376" name="Google Shape;376;p42"/>
              <p:cNvCxnSpPr/>
              <p:nvPr/>
            </p:nvCxnSpPr>
            <p:spPr>
              <a:xfrm>
                <a:off x="715825" y="2022684"/>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377" name="Google Shape;377;p42"/>
              <p:cNvCxnSpPr/>
              <p:nvPr/>
            </p:nvCxnSpPr>
            <p:spPr>
              <a:xfrm>
                <a:off x="715825" y="1679359"/>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378" name="Google Shape;378;p42"/>
              <p:cNvCxnSpPr/>
              <p:nvPr/>
            </p:nvCxnSpPr>
            <p:spPr>
              <a:xfrm>
                <a:off x="1852350" y="1425147"/>
                <a:ext cx="0" cy="1144200"/>
              </a:xfrm>
              <a:prstGeom prst="straightConnector1">
                <a:avLst/>
              </a:prstGeom>
              <a:noFill/>
              <a:ln w="9525" cap="flat" cmpd="sng">
                <a:solidFill>
                  <a:schemeClr val="accent3"/>
                </a:solidFill>
                <a:prstDash val="solid"/>
                <a:round/>
                <a:headEnd type="none" w="med" len="med"/>
                <a:tailEnd type="none" w="med" len="med"/>
              </a:ln>
            </p:spPr>
          </p:cxnSp>
          <p:cxnSp>
            <p:nvCxnSpPr>
              <p:cNvPr id="379" name="Google Shape;379;p42"/>
              <p:cNvCxnSpPr/>
              <p:nvPr/>
            </p:nvCxnSpPr>
            <p:spPr>
              <a:xfrm>
                <a:off x="6346625" y="1425147"/>
                <a:ext cx="0" cy="1146600"/>
              </a:xfrm>
              <a:prstGeom prst="straightConnector1">
                <a:avLst/>
              </a:prstGeom>
              <a:noFill/>
              <a:ln w="9525" cap="flat" cmpd="sng">
                <a:solidFill>
                  <a:schemeClr val="accent3"/>
                </a:solidFill>
                <a:prstDash val="solid"/>
                <a:round/>
                <a:headEnd type="none" w="med" len="med"/>
                <a:tailEnd type="none" w="med" len="med"/>
              </a:ln>
            </p:spPr>
          </p:cxnSp>
          <p:cxnSp>
            <p:nvCxnSpPr>
              <p:cNvPr id="380" name="Google Shape;380;p42"/>
              <p:cNvCxnSpPr/>
              <p:nvPr/>
            </p:nvCxnSpPr>
            <p:spPr>
              <a:xfrm>
                <a:off x="1745582" y="292608"/>
                <a:ext cx="0" cy="4566300"/>
              </a:xfrm>
              <a:prstGeom prst="straightConnector1">
                <a:avLst/>
              </a:prstGeom>
              <a:noFill/>
              <a:ln w="9525" cap="flat" cmpd="sng">
                <a:solidFill>
                  <a:schemeClr val="accent3"/>
                </a:solidFill>
                <a:prstDash val="solid"/>
                <a:round/>
                <a:headEnd type="none" w="med" len="med"/>
                <a:tailEnd type="none" w="med" len="med"/>
              </a:ln>
            </p:spPr>
          </p:cxnSp>
        </p:grpSp>
        <p:cxnSp>
          <p:nvCxnSpPr>
            <p:cNvPr id="381" name="Google Shape;381;p42"/>
            <p:cNvCxnSpPr/>
            <p:nvPr/>
          </p:nvCxnSpPr>
          <p:spPr>
            <a:xfrm>
              <a:off x="1238075" y="1675525"/>
              <a:ext cx="0" cy="3183300"/>
            </a:xfrm>
            <a:prstGeom prst="straightConnector1">
              <a:avLst/>
            </a:prstGeom>
            <a:noFill/>
            <a:ln w="9525" cap="flat" cmpd="sng">
              <a:solidFill>
                <a:schemeClr val="accent3"/>
              </a:solidFill>
              <a:prstDash val="solid"/>
              <a:round/>
              <a:headEnd type="none" w="med" len="med"/>
              <a:tailEnd type="none" w="med" len="med"/>
            </a:ln>
          </p:spPr>
        </p:cxnSp>
      </p:grpSp>
      <p:sp>
        <p:nvSpPr>
          <p:cNvPr id="390" name="Google Shape;390;p42"/>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4</a:t>
            </a:fld>
            <a:endParaRPr sz="1700">
              <a:solidFill>
                <a:schemeClr val="lt1"/>
              </a:solidFill>
              <a:latin typeface="Oswald Light"/>
              <a:ea typeface="Oswald Light"/>
              <a:cs typeface="Oswald Light"/>
              <a:sym typeface="Oswald Light"/>
            </a:endParaRPr>
          </a:p>
        </p:txBody>
      </p:sp>
      <p:sp>
        <p:nvSpPr>
          <p:cNvPr id="391" name="Google Shape;391;p42"/>
          <p:cNvSpPr txBox="1">
            <a:spLocks noGrp="1"/>
          </p:cNvSpPr>
          <p:nvPr>
            <p:ph type="title"/>
          </p:nvPr>
        </p:nvSpPr>
        <p:spPr>
          <a:xfrm>
            <a:off x="1745575" y="1533475"/>
            <a:ext cx="5522700" cy="8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a:t>
            </a:r>
            <a:endParaRPr/>
          </a:p>
        </p:txBody>
      </p:sp>
      <p:grpSp>
        <p:nvGrpSpPr>
          <p:cNvPr id="12" name="Group 11">
            <a:extLst>
              <a:ext uri="{FF2B5EF4-FFF2-40B4-BE49-F238E27FC236}">
                <a16:creationId xmlns:a16="http://schemas.microsoft.com/office/drawing/2014/main" id="{A18DF774-6D6C-B1C2-583D-B9EE42E40EB7}"/>
              </a:ext>
            </a:extLst>
          </p:cNvPr>
          <p:cNvGrpSpPr/>
          <p:nvPr/>
        </p:nvGrpSpPr>
        <p:grpSpPr>
          <a:xfrm>
            <a:off x="771482" y="404227"/>
            <a:ext cx="911988" cy="1098521"/>
            <a:chOff x="3063655" y="3068942"/>
            <a:chExt cx="1912723" cy="1989329"/>
          </a:xfrm>
        </p:grpSpPr>
        <p:grpSp>
          <p:nvGrpSpPr>
            <p:cNvPr id="9" name="Group 8">
              <a:extLst>
                <a:ext uri="{FF2B5EF4-FFF2-40B4-BE49-F238E27FC236}">
                  <a16:creationId xmlns:a16="http://schemas.microsoft.com/office/drawing/2014/main" id="{DE920B71-F65C-7850-053F-1CD080C623DC}"/>
                </a:ext>
              </a:extLst>
            </p:cNvPr>
            <p:cNvGrpSpPr/>
            <p:nvPr/>
          </p:nvGrpSpPr>
          <p:grpSpPr>
            <a:xfrm>
              <a:off x="3115829" y="3201743"/>
              <a:ext cx="1860549" cy="1729165"/>
              <a:chOff x="3631898" y="3342158"/>
              <a:chExt cx="1860549" cy="1729165"/>
            </a:xfrm>
          </p:grpSpPr>
          <p:grpSp>
            <p:nvGrpSpPr>
              <p:cNvPr id="8" name="Group 7">
                <a:extLst>
                  <a:ext uri="{FF2B5EF4-FFF2-40B4-BE49-F238E27FC236}">
                    <a16:creationId xmlns:a16="http://schemas.microsoft.com/office/drawing/2014/main" id="{30D42167-53F7-D65B-40D1-9CD6F0A8718D}"/>
                  </a:ext>
                </a:extLst>
              </p:cNvPr>
              <p:cNvGrpSpPr/>
              <p:nvPr/>
            </p:nvGrpSpPr>
            <p:grpSpPr>
              <a:xfrm>
                <a:off x="3631898" y="3342158"/>
                <a:ext cx="1860549" cy="1729165"/>
                <a:chOff x="3631898" y="3342158"/>
                <a:chExt cx="1860549" cy="1729165"/>
              </a:xfrm>
            </p:grpSpPr>
            <p:grpSp>
              <p:nvGrpSpPr>
                <p:cNvPr id="392" name="Google Shape;392;p42"/>
                <p:cNvGrpSpPr/>
                <p:nvPr/>
              </p:nvGrpSpPr>
              <p:grpSpPr>
                <a:xfrm>
                  <a:off x="3633042" y="3342158"/>
                  <a:ext cx="1859405" cy="1058808"/>
                  <a:chOff x="6774776" y="3647371"/>
                  <a:chExt cx="213125" cy="110500"/>
                </a:xfrm>
              </p:grpSpPr>
              <p:sp>
                <p:nvSpPr>
                  <p:cNvPr id="393" name="Google Shape;393;p42"/>
                  <p:cNvSpPr/>
                  <p:nvPr/>
                </p:nvSpPr>
                <p:spPr>
                  <a:xfrm>
                    <a:off x="6774776" y="3647371"/>
                    <a:ext cx="213125" cy="110500"/>
                  </a:xfrm>
                  <a:custGeom>
                    <a:avLst/>
                    <a:gdLst/>
                    <a:ahLst/>
                    <a:cxnLst/>
                    <a:rect l="l" t="t" r="r" b="b"/>
                    <a:pathLst>
                      <a:path w="8525" h="4420" extrusionOk="0">
                        <a:moveTo>
                          <a:pt x="4243" y="0"/>
                        </a:moveTo>
                        <a:cubicBezTo>
                          <a:pt x="2746" y="0"/>
                          <a:pt x="1317" y="403"/>
                          <a:pt x="1" y="802"/>
                        </a:cubicBezTo>
                        <a:lnTo>
                          <a:pt x="1" y="4420"/>
                        </a:lnTo>
                        <a:lnTo>
                          <a:pt x="8525" y="4420"/>
                        </a:lnTo>
                        <a:lnTo>
                          <a:pt x="8525" y="4408"/>
                        </a:lnTo>
                        <a:lnTo>
                          <a:pt x="8333" y="1480"/>
                        </a:lnTo>
                        <a:lnTo>
                          <a:pt x="8310" y="1209"/>
                        </a:lnTo>
                        <a:cubicBezTo>
                          <a:pt x="8028" y="1028"/>
                          <a:pt x="7756" y="870"/>
                          <a:pt x="7474" y="734"/>
                        </a:cubicBezTo>
                        <a:cubicBezTo>
                          <a:pt x="6374" y="198"/>
                          <a:pt x="5292" y="0"/>
                          <a:pt x="4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6954800" y="3673025"/>
                    <a:ext cx="33075" cy="80300"/>
                  </a:xfrm>
                  <a:custGeom>
                    <a:avLst/>
                    <a:gdLst/>
                    <a:ahLst/>
                    <a:cxnLst/>
                    <a:rect l="l" t="t" r="r" b="b"/>
                    <a:pathLst>
                      <a:path w="1323" h="3212" extrusionOk="0">
                        <a:moveTo>
                          <a:pt x="611" y="1"/>
                        </a:moveTo>
                        <a:cubicBezTo>
                          <a:pt x="543" y="80"/>
                          <a:pt x="486" y="159"/>
                          <a:pt x="430" y="227"/>
                        </a:cubicBezTo>
                        <a:cubicBezTo>
                          <a:pt x="0" y="849"/>
                          <a:pt x="12" y="1335"/>
                          <a:pt x="181" y="2013"/>
                        </a:cubicBezTo>
                        <a:lnTo>
                          <a:pt x="181" y="2047"/>
                        </a:lnTo>
                        <a:cubicBezTo>
                          <a:pt x="328" y="2601"/>
                          <a:pt x="419" y="2918"/>
                          <a:pt x="780" y="3212"/>
                        </a:cubicBezTo>
                        <a:lnTo>
                          <a:pt x="1323" y="3212"/>
                        </a:lnTo>
                        <a:lnTo>
                          <a:pt x="1323" y="3200"/>
                        </a:lnTo>
                        <a:lnTo>
                          <a:pt x="1131" y="272"/>
                        </a:lnTo>
                        <a:cubicBezTo>
                          <a:pt x="950" y="170"/>
                          <a:pt x="780" y="80"/>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p:nvPr/>
                </p:nvSpPr>
                <p:spPr>
                  <a:xfrm>
                    <a:off x="6788025" y="3666775"/>
                    <a:ext cx="18700" cy="10675"/>
                  </a:xfrm>
                  <a:custGeom>
                    <a:avLst/>
                    <a:gdLst/>
                    <a:ahLst/>
                    <a:cxnLst/>
                    <a:rect l="l" t="t" r="r" b="b"/>
                    <a:pathLst>
                      <a:path w="748" h="427" extrusionOk="0">
                        <a:moveTo>
                          <a:pt x="576" y="0"/>
                        </a:moveTo>
                        <a:cubicBezTo>
                          <a:pt x="569" y="0"/>
                          <a:pt x="562" y="1"/>
                          <a:pt x="555" y="2"/>
                        </a:cubicBezTo>
                        <a:cubicBezTo>
                          <a:pt x="555" y="2"/>
                          <a:pt x="442" y="36"/>
                          <a:pt x="329" y="70"/>
                        </a:cubicBezTo>
                        <a:cubicBezTo>
                          <a:pt x="216" y="104"/>
                          <a:pt x="114" y="138"/>
                          <a:pt x="114" y="138"/>
                        </a:cubicBezTo>
                        <a:cubicBezTo>
                          <a:pt x="35" y="172"/>
                          <a:pt x="1" y="251"/>
                          <a:pt x="23" y="319"/>
                        </a:cubicBezTo>
                        <a:cubicBezTo>
                          <a:pt x="42" y="384"/>
                          <a:pt x="99" y="426"/>
                          <a:pt x="163" y="426"/>
                        </a:cubicBezTo>
                        <a:cubicBezTo>
                          <a:pt x="177" y="426"/>
                          <a:pt x="191" y="424"/>
                          <a:pt x="204" y="420"/>
                        </a:cubicBezTo>
                        <a:lnTo>
                          <a:pt x="419" y="353"/>
                        </a:lnTo>
                        <a:cubicBezTo>
                          <a:pt x="521" y="319"/>
                          <a:pt x="634" y="285"/>
                          <a:pt x="634" y="285"/>
                        </a:cubicBezTo>
                        <a:cubicBezTo>
                          <a:pt x="702" y="262"/>
                          <a:pt x="747" y="183"/>
                          <a:pt x="724" y="115"/>
                        </a:cubicBezTo>
                        <a:cubicBezTo>
                          <a:pt x="704" y="44"/>
                          <a:pt x="638" y="0"/>
                          <a:pt x="5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2"/>
                  <p:cNvSpPr/>
                  <p:nvPr/>
                </p:nvSpPr>
                <p:spPr>
                  <a:xfrm>
                    <a:off x="6812900" y="3660825"/>
                    <a:ext cx="18675" cy="9725"/>
                  </a:xfrm>
                  <a:custGeom>
                    <a:avLst/>
                    <a:gdLst/>
                    <a:ahLst/>
                    <a:cxnLst/>
                    <a:rect l="l" t="t" r="r" b="b"/>
                    <a:pathLst>
                      <a:path w="747" h="389" extrusionOk="0">
                        <a:moveTo>
                          <a:pt x="590" y="1"/>
                        </a:moveTo>
                        <a:cubicBezTo>
                          <a:pt x="582" y="1"/>
                          <a:pt x="574" y="2"/>
                          <a:pt x="566" y="3"/>
                        </a:cubicBezTo>
                        <a:cubicBezTo>
                          <a:pt x="566" y="3"/>
                          <a:pt x="453" y="25"/>
                          <a:pt x="340" y="48"/>
                        </a:cubicBezTo>
                        <a:cubicBezTo>
                          <a:pt x="227" y="71"/>
                          <a:pt x="114" y="104"/>
                          <a:pt x="114" y="104"/>
                        </a:cubicBezTo>
                        <a:cubicBezTo>
                          <a:pt x="46" y="116"/>
                          <a:pt x="1" y="195"/>
                          <a:pt x="12" y="274"/>
                        </a:cubicBezTo>
                        <a:cubicBezTo>
                          <a:pt x="32" y="345"/>
                          <a:pt x="98" y="389"/>
                          <a:pt x="161" y="389"/>
                        </a:cubicBezTo>
                        <a:cubicBezTo>
                          <a:pt x="168" y="389"/>
                          <a:pt x="175" y="388"/>
                          <a:pt x="182" y="387"/>
                        </a:cubicBezTo>
                        <a:cubicBezTo>
                          <a:pt x="182" y="387"/>
                          <a:pt x="295" y="353"/>
                          <a:pt x="408" y="331"/>
                        </a:cubicBezTo>
                        <a:cubicBezTo>
                          <a:pt x="521" y="308"/>
                          <a:pt x="623" y="285"/>
                          <a:pt x="623" y="285"/>
                        </a:cubicBezTo>
                        <a:cubicBezTo>
                          <a:pt x="702" y="274"/>
                          <a:pt x="747" y="195"/>
                          <a:pt x="736" y="116"/>
                        </a:cubicBezTo>
                        <a:cubicBezTo>
                          <a:pt x="725" y="45"/>
                          <a:pt x="661"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2"/>
                  <p:cNvSpPr/>
                  <p:nvPr/>
                </p:nvSpPr>
                <p:spPr>
                  <a:xfrm>
                    <a:off x="6838050" y="3656875"/>
                    <a:ext cx="18975" cy="8600"/>
                  </a:xfrm>
                  <a:custGeom>
                    <a:avLst/>
                    <a:gdLst/>
                    <a:ahLst/>
                    <a:cxnLst/>
                    <a:rect l="l" t="t" r="r" b="b"/>
                    <a:pathLst>
                      <a:path w="759" h="344" extrusionOk="0">
                        <a:moveTo>
                          <a:pt x="609" y="1"/>
                        </a:moveTo>
                        <a:cubicBezTo>
                          <a:pt x="602" y="1"/>
                          <a:pt x="596" y="1"/>
                          <a:pt x="589" y="2"/>
                        </a:cubicBezTo>
                        <a:lnTo>
                          <a:pt x="363" y="25"/>
                        </a:lnTo>
                        <a:cubicBezTo>
                          <a:pt x="250" y="36"/>
                          <a:pt x="137" y="59"/>
                          <a:pt x="137" y="59"/>
                        </a:cubicBezTo>
                        <a:cubicBezTo>
                          <a:pt x="57" y="70"/>
                          <a:pt x="1" y="149"/>
                          <a:pt x="24" y="229"/>
                        </a:cubicBezTo>
                        <a:cubicBezTo>
                          <a:pt x="34" y="300"/>
                          <a:pt x="89" y="343"/>
                          <a:pt x="158" y="343"/>
                        </a:cubicBezTo>
                        <a:cubicBezTo>
                          <a:pt x="166" y="343"/>
                          <a:pt x="174" y="343"/>
                          <a:pt x="182" y="342"/>
                        </a:cubicBezTo>
                        <a:cubicBezTo>
                          <a:pt x="182" y="342"/>
                          <a:pt x="284" y="330"/>
                          <a:pt x="397" y="308"/>
                        </a:cubicBezTo>
                        <a:lnTo>
                          <a:pt x="623" y="285"/>
                        </a:lnTo>
                        <a:cubicBezTo>
                          <a:pt x="702" y="274"/>
                          <a:pt x="758" y="206"/>
                          <a:pt x="747" y="127"/>
                        </a:cubicBezTo>
                        <a:cubicBezTo>
                          <a:pt x="737" y="54"/>
                          <a:pt x="679" y="1"/>
                          <a:pt x="6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2"/>
                  <p:cNvSpPr/>
                  <p:nvPr/>
                </p:nvSpPr>
                <p:spPr>
                  <a:xfrm>
                    <a:off x="6863775" y="3655225"/>
                    <a:ext cx="18675" cy="7650"/>
                  </a:xfrm>
                  <a:custGeom>
                    <a:avLst/>
                    <a:gdLst/>
                    <a:ahLst/>
                    <a:cxnLst/>
                    <a:rect l="l" t="t" r="r" b="b"/>
                    <a:pathLst>
                      <a:path w="747" h="306" extrusionOk="0">
                        <a:moveTo>
                          <a:pt x="374" y="1"/>
                        </a:moveTo>
                        <a:cubicBezTo>
                          <a:pt x="261" y="12"/>
                          <a:pt x="136" y="12"/>
                          <a:pt x="136" y="12"/>
                        </a:cubicBezTo>
                        <a:cubicBezTo>
                          <a:pt x="69" y="23"/>
                          <a:pt x="1" y="91"/>
                          <a:pt x="12" y="170"/>
                        </a:cubicBezTo>
                        <a:cubicBezTo>
                          <a:pt x="23" y="249"/>
                          <a:pt x="80" y="306"/>
                          <a:pt x="159" y="306"/>
                        </a:cubicBezTo>
                        <a:lnTo>
                          <a:pt x="385" y="295"/>
                        </a:lnTo>
                        <a:cubicBezTo>
                          <a:pt x="442" y="283"/>
                          <a:pt x="498" y="283"/>
                          <a:pt x="543" y="283"/>
                        </a:cubicBezTo>
                        <a:lnTo>
                          <a:pt x="611" y="283"/>
                        </a:lnTo>
                        <a:cubicBezTo>
                          <a:pt x="690" y="283"/>
                          <a:pt x="747" y="227"/>
                          <a:pt x="747" y="148"/>
                        </a:cubicBezTo>
                        <a:cubicBezTo>
                          <a:pt x="747" y="68"/>
                          <a:pt x="679" y="1"/>
                          <a:pt x="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2"/>
                  <p:cNvSpPr/>
                  <p:nvPr/>
                </p:nvSpPr>
                <p:spPr>
                  <a:xfrm>
                    <a:off x="6889775" y="3655475"/>
                    <a:ext cx="18700" cy="8025"/>
                  </a:xfrm>
                  <a:custGeom>
                    <a:avLst/>
                    <a:gdLst/>
                    <a:ahLst/>
                    <a:cxnLst/>
                    <a:rect l="l" t="t" r="r" b="b"/>
                    <a:pathLst>
                      <a:path w="748" h="321" extrusionOk="0">
                        <a:moveTo>
                          <a:pt x="131" y="1"/>
                        </a:moveTo>
                        <a:cubicBezTo>
                          <a:pt x="59" y="1"/>
                          <a:pt x="1" y="64"/>
                          <a:pt x="1" y="138"/>
                        </a:cubicBezTo>
                        <a:cubicBezTo>
                          <a:pt x="1" y="217"/>
                          <a:pt x="57" y="285"/>
                          <a:pt x="137" y="285"/>
                        </a:cubicBezTo>
                        <a:lnTo>
                          <a:pt x="577" y="318"/>
                        </a:lnTo>
                        <a:cubicBezTo>
                          <a:pt x="586" y="320"/>
                          <a:pt x="594" y="320"/>
                          <a:pt x="601" y="320"/>
                        </a:cubicBezTo>
                        <a:cubicBezTo>
                          <a:pt x="670" y="320"/>
                          <a:pt x="726" y="276"/>
                          <a:pt x="736" y="205"/>
                        </a:cubicBezTo>
                        <a:cubicBezTo>
                          <a:pt x="747" y="126"/>
                          <a:pt x="691" y="47"/>
                          <a:pt x="611" y="36"/>
                        </a:cubicBezTo>
                        <a:lnTo>
                          <a:pt x="148" y="2"/>
                        </a:lnTo>
                        <a:cubicBezTo>
                          <a:pt x="142" y="1"/>
                          <a:pt x="136" y="1"/>
                          <a:pt x="1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2"/>
                  <p:cNvSpPr/>
                  <p:nvPr/>
                </p:nvSpPr>
                <p:spPr>
                  <a:xfrm>
                    <a:off x="6914950" y="3658575"/>
                    <a:ext cx="18950" cy="10100"/>
                  </a:xfrm>
                  <a:custGeom>
                    <a:avLst/>
                    <a:gdLst/>
                    <a:ahLst/>
                    <a:cxnLst/>
                    <a:rect l="l" t="t" r="r" b="b"/>
                    <a:pathLst>
                      <a:path w="758" h="404" extrusionOk="0">
                        <a:moveTo>
                          <a:pt x="161" y="1"/>
                        </a:moveTo>
                        <a:cubicBezTo>
                          <a:pt x="91" y="1"/>
                          <a:pt x="32" y="54"/>
                          <a:pt x="11" y="127"/>
                        </a:cubicBezTo>
                        <a:cubicBezTo>
                          <a:pt x="0" y="206"/>
                          <a:pt x="57" y="274"/>
                          <a:pt x="124" y="285"/>
                        </a:cubicBezTo>
                        <a:cubicBezTo>
                          <a:pt x="124" y="285"/>
                          <a:pt x="147" y="296"/>
                          <a:pt x="192" y="296"/>
                        </a:cubicBezTo>
                        <a:cubicBezTo>
                          <a:pt x="238" y="308"/>
                          <a:pt x="294" y="330"/>
                          <a:pt x="339" y="341"/>
                        </a:cubicBezTo>
                        <a:cubicBezTo>
                          <a:pt x="452" y="364"/>
                          <a:pt x="554" y="398"/>
                          <a:pt x="554" y="398"/>
                        </a:cubicBezTo>
                        <a:cubicBezTo>
                          <a:pt x="568" y="402"/>
                          <a:pt x="582" y="404"/>
                          <a:pt x="595" y="404"/>
                        </a:cubicBezTo>
                        <a:cubicBezTo>
                          <a:pt x="659" y="404"/>
                          <a:pt x="716" y="362"/>
                          <a:pt x="735" y="296"/>
                        </a:cubicBezTo>
                        <a:cubicBezTo>
                          <a:pt x="758" y="217"/>
                          <a:pt x="712" y="138"/>
                          <a:pt x="633" y="115"/>
                        </a:cubicBezTo>
                        <a:lnTo>
                          <a:pt x="407" y="59"/>
                        </a:lnTo>
                        <a:cubicBezTo>
                          <a:pt x="351" y="47"/>
                          <a:pt x="294" y="25"/>
                          <a:pt x="260" y="14"/>
                        </a:cubicBezTo>
                        <a:cubicBezTo>
                          <a:pt x="215" y="14"/>
                          <a:pt x="181" y="2"/>
                          <a:pt x="181" y="2"/>
                        </a:cubicBezTo>
                        <a:cubicBezTo>
                          <a:pt x="174" y="1"/>
                          <a:pt x="167"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a:off x="6939525" y="3666075"/>
                    <a:ext cx="18400" cy="12025"/>
                  </a:xfrm>
                  <a:custGeom>
                    <a:avLst/>
                    <a:gdLst/>
                    <a:ahLst/>
                    <a:cxnLst/>
                    <a:rect l="l" t="t" r="r" b="b"/>
                    <a:pathLst>
                      <a:path w="736" h="481" extrusionOk="0">
                        <a:moveTo>
                          <a:pt x="162" y="1"/>
                        </a:moveTo>
                        <a:cubicBezTo>
                          <a:pt x="106" y="1"/>
                          <a:pt x="50" y="35"/>
                          <a:pt x="23" y="98"/>
                        </a:cubicBezTo>
                        <a:cubicBezTo>
                          <a:pt x="1" y="166"/>
                          <a:pt x="35" y="256"/>
                          <a:pt x="102" y="279"/>
                        </a:cubicBezTo>
                        <a:lnTo>
                          <a:pt x="306" y="358"/>
                        </a:lnTo>
                        <a:cubicBezTo>
                          <a:pt x="362" y="381"/>
                          <a:pt x="408" y="415"/>
                          <a:pt x="442" y="426"/>
                        </a:cubicBezTo>
                        <a:cubicBezTo>
                          <a:pt x="476" y="448"/>
                          <a:pt x="498" y="460"/>
                          <a:pt x="498" y="460"/>
                        </a:cubicBezTo>
                        <a:cubicBezTo>
                          <a:pt x="519" y="474"/>
                          <a:pt x="543" y="480"/>
                          <a:pt x="566" y="480"/>
                        </a:cubicBezTo>
                        <a:cubicBezTo>
                          <a:pt x="617" y="480"/>
                          <a:pt x="667" y="450"/>
                          <a:pt x="690" y="403"/>
                        </a:cubicBezTo>
                        <a:cubicBezTo>
                          <a:pt x="736" y="335"/>
                          <a:pt x="702" y="245"/>
                          <a:pt x="634" y="211"/>
                        </a:cubicBezTo>
                        <a:cubicBezTo>
                          <a:pt x="634" y="211"/>
                          <a:pt x="611" y="200"/>
                          <a:pt x="577" y="177"/>
                        </a:cubicBezTo>
                        <a:cubicBezTo>
                          <a:pt x="532" y="154"/>
                          <a:pt x="487" y="121"/>
                          <a:pt x="430" y="98"/>
                        </a:cubicBezTo>
                        <a:lnTo>
                          <a:pt x="204" y="8"/>
                        </a:lnTo>
                        <a:cubicBezTo>
                          <a:pt x="190" y="3"/>
                          <a:pt x="176" y="1"/>
                          <a:pt x="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392;p42">
                  <a:extLst>
                    <a:ext uri="{FF2B5EF4-FFF2-40B4-BE49-F238E27FC236}">
                      <a16:creationId xmlns:a16="http://schemas.microsoft.com/office/drawing/2014/main" id="{97E39AEF-A30E-73A9-CA01-F29F469E6CCF}"/>
                    </a:ext>
                  </a:extLst>
                </p:cNvPr>
                <p:cNvGrpSpPr/>
                <p:nvPr/>
              </p:nvGrpSpPr>
              <p:grpSpPr>
                <a:xfrm rot="10800000" flipH="1">
                  <a:off x="3631898" y="4012923"/>
                  <a:ext cx="1847624" cy="1058400"/>
                  <a:chOff x="6774750" y="3642826"/>
                  <a:chExt cx="213125" cy="110500"/>
                </a:xfrm>
              </p:grpSpPr>
              <p:sp>
                <p:nvSpPr>
                  <p:cNvPr id="66" name="Google Shape;393;p42">
                    <a:extLst>
                      <a:ext uri="{FF2B5EF4-FFF2-40B4-BE49-F238E27FC236}">
                        <a16:creationId xmlns:a16="http://schemas.microsoft.com/office/drawing/2014/main" id="{48DEB208-2BCB-5039-530E-F84745BF54C4}"/>
                      </a:ext>
                    </a:extLst>
                  </p:cNvPr>
                  <p:cNvSpPr/>
                  <p:nvPr/>
                </p:nvSpPr>
                <p:spPr>
                  <a:xfrm>
                    <a:off x="6774750" y="3642826"/>
                    <a:ext cx="213125" cy="110500"/>
                  </a:xfrm>
                  <a:custGeom>
                    <a:avLst/>
                    <a:gdLst/>
                    <a:ahLst/>
                    <a:cxnLst/>
                    <a:rect l="l" t="t" r="r" b="b"/>
                    <a:pathLst>
                      <a:path w="8525" h="4420" extrusionOk="0">
                        <a:moveTo>
                          <a:pt x="4243" y="0"/>
                        </a:moveTo>
                        <a:cubicBezTo>
                          <a:pt x="2746" y="0"/>
                          <a:pt x="1317" y="403"/>
                          <a:pt x="1" y="802"/>
                        </a:cubicBezTo>
                        <a:lnTo>
                          <a:pt x="1" y="4420"/>
                        </a:lnTo>
                        <a:lnTo>
                          <a:pt x="8525" y="4420"/>
                        </a:lnTo>
                        <a:lnTo>
                          <a:pt x="8525" y="4408"/>
                        </a:lnTo>
                        <a:lnTo>
                          <a:pt x="8333" y="1480"/>
                        </a:lnTo>
                        <a:lnTo>
                          <a:pt x="8310" y="1209"/>
                        </a:lnTo>
                        <a:cubicBezTo>
                          <a:pt x="8028" y="1028"/>
                          <a:pt x="7756" y="870"/>
                          <a:pt x="7474" y="734"/>
                        </a:cubicBezTo>
                        <a:cubicBezTo>
                          <a:pt x="6374" y="198"/>
                          <a:pt x="5292" y="0"/>
                          <a:pt x="4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02;p42">
                    <a:extLst>
                      <a:ext uri="{FF2B5EF4-FFF2-40B4-BE49-F238E27FC236}">
                        <a16:creationId xmlns:a16="http://schemas.microsoft.com/office/drawing/2014/main" id="{3A651D46-B0EE-CABC-2A08-11AB3E14B6F7}"/>
                      </a:ext>
                    </a:extLst>
                  </p:cNvPr>
                  <p:cNvSpPr/>
                  <p:nvPr/>
                </p:nvSpPr>
                <p:spPr>
                  <a:xfrm>
                    <a:off x="6954800" y="3673025"/>
                    <a:ext cx="33075" cy="80300"/>
                  </a:xfrm>
                  <a:custGeom>
                    <a:avLst/>
                    <a:gdLst/>
                    <a:ahLst/>
                    <a:cxnLst/>
                    <a:rect l="l" t="t" r="r" b="b"/>
                    <a:pathLst>
                      <a:path w="1323" h="3212" extrusionOk="0">
                        <a:moveTo>
                          <a:pt x="611" y="1"/>
                        </a:moveTo>
                        <a:cubicBezTo>
                          <a:pt x="543" y="80"/>
                          <a:pt x="486" y="159"/>
                          <a:pt x="430" y="227"/>
                        </a:cubicBezTo>
                        <a:cubicBezTo>
                          <a:pt x="0" y="849"/>
                          <a:pt x="12" y="1335"/>
                          <a:pt x="181" y="2013"/>
                        </a:cubicBezTo>
                        <a:lnTo>
                          <a:pt x="181" y="2047"/>
                        </a:lnTo>
                        <a:cubicBezTo>
                          <a:pt x="328" y="2601"/>
                          <a:pt x="419" y="2918"/>
                          <a:pt x="780" y="3212"/>
                        </a:cubicBezTo>
                        <a:lnTo>
                          <a:pt x="1323" y="3212"/>
                        </a:lnTo>
                        <a:lnTo>
                          <a:pt x="1323" y="3200"/>
                        </a:lnTo>
                        <a:lnTo>
                          <a:pt x="1131" y="272"/>
                        </a:lnTo>
                        <a:cubicBezTo>
                          <a:pt x="950" y="170"/>
                          <a:pt x="780" y="80"/>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5;p42">
                    <a:extLst>
                      <a:ext uri="{FF2B5EF4-FFF2-40B4-BE49-F238E27FC236}">
                        <a16:creationId xmlns:a16="http://schemas.microsoft.com/office/drawing/2014/main" id="{10BA324F-6852-FA11-ACC4-DF38C34FA8D0}"/>
                      </a:ext>
                    </a:extLst>
                  </p:cNvPr>
                  <p:cNvSpPr/>
                  <p:nvPr/>
                </p:nvSpPr>
                <p:spPr>
                  <a:xfrm>
                    <a:off x="6788025" y="3666775"/>
                    <a:ext cx="18700" cy="10675"/>
                  </a:xfrm>
                  <a:custGeom>
                    <a:avLst/>
                    <a:gdLst/>
                    <a:ahLst/>
                    <a:cxnLst/>
                    <a:rect l="l" t="t" r="r" b="b"/>
                    <a:pathLst>
                      <a:path w="748" h="427" extrusionOk="0">
                        <a:moveTo>
                          <a:pt x="576" y="0"/>
                        </a:moveTo>
                        <a:cubicBezTo>
                          <a:pt x="569" y="0"/>
                          <a:pt x="562" y="1"/>
                          <a:pt x="555" y="2"/>
                        </a:cubicBezTo>
                        <a:cubicBezTo>
                          <a:pt x="555" y="2"/>
                          <a:pt x="442" y="36"/>
                          <a:pt x="329" y="70"/>
                        </a:cubicBezTo>
                        <a:cubicBezTo>
                          <a:pt x="216" y="104"/>
                          <a:pt x="114" y="138"/>
                          <a:pt x="114" y="138"/>
                        </a:cubicBezTo>
                        <a:cubicBezTo>
                          <a:pt x="35" y="172"/>
                          <a:pt x="1" y="251"/>
                          <a:pt x="23" y="319"/>
                        </a:cubicBezTo>
                        <a:cubicBezTo>
                          <a:pt x="42" y="384"/>
                          <a:pt x="99" y="426"/>
                          <a:pt x="163" y="426"/>
                        </a:cubicBezTo>
                        <a:cubicBezTo>
                          <a:pt x="177" y="426"/>
                          <a:pt x="191" y="424"/>
                          <a:pt x="204" y="420"/>
                        </a:cubicBezTo>
                        <a:lnTo>
                          <a:pt x="419" y="353"/>
                        </a:lnTo>
                        <a:cubicBezTo>
                          <a:pt x="521" y="319"/>
                          <a:pt x="634" y="285"/>
                          <a:pt x="634" y="285"/>
                        </a:cubicBezTo>
                        <a:cubicBezTo>
                          <a:pt x="702" y="262"/>
                          <a:pt x="747" y="183"/>
                          <a:pt x="724" y="115"/>
                        </a:cubicBezTo>
                        <a:cubicBezTo>
                          <a:pt x="704" y="44"/>
                          <a:pt x="638" y="0"/>
                          <a:pt x="5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6;p42">
                    <a:extLst>
                      <a:ext uri="{FF2B5EF4-FFF2-40B4-BE49-F238E27FC236}">
                        <a16:creationId xmlns:a16="http://schemas.microsoft.com/office/drawing/2014/main" id="{3CE37446-C66F-4748-6A24-7C32DDBD86E8}"/>
                      </a:ext>
                    </a:extLst>
                  </p:cNvPr>
                  <p:cNvSpPr/>
                  <p:nvPr/>
                </p:nvSpPr>
                <p:spPr>
                  <a:xfrm>
                    <a:off x="6812900" y="3660825"/>
                    <a:ext cx="18675" cy="9725"/>
                  </a:xfrm>
                  <a:custGeom>
                    <a:avLst/>
                    <a:gdLst/>
                    <a:ahLst/>
                    <a:cxnLst/>
                    <a:rect l="l" t="t" r="r" b="b"/>
                    <a:pathLst>
                      <a:path w="747" h="389" extrusionOk="0">
                        <a:moveTo>
                          <a:pt x="590" y="1"/>
                        </a:moveTo>
                        <a:cubicBezTo>
                          <a:pt x="582" y="1"/>
                          <a:pt x="574" y="2"/>
                          <a:pt x="566" y="3"/>
                        </a:cubicBezTo>
                        <a:cubicBezTo>
                          <a:pt x="566" y="3"/>
                          <a:pt x="453" y="25"/>
                          <a:pt x="340" y="48"/>
                        </a:cubicBezTo>
                        <a:cubicBezTo>
                          <a:pt x="227" y="71"/>
                          <a:pt x="114" y="104"/>
                          <a:pt x="114" y="104"/>
                        </a:cubicBezTo>
                        <a:cubicBezTo>
                          <a:pt x="46" y="116"/>
                          <a:pt x="1" y="195"/>
                          <a:pt x="12" y="274"/>
                        </a:cubicBezTo>
                        <a:cubicBezTo>
                          <a:pt x="32" y="345"/>
                          <a:pt x="98" y="389"/>
                          <a:pt x="161" y="389"/>
                        </a:cubicBezTo>
                        <a:cubicBezTo>
                          <a:pt x="168" y="389"/>
                          <a:pt x="175" y="388"/>
                          <a:pt x="182" y="387"/>
                        </a:cubicBezTo>
                        <a:cubicBezTo>
                          <a:pt x="182" y="387"/>
                          <a:pt x="295" y="353"/>
                          <a:pt x="408" y="331"/>
                        </a:cubicBezTo>
                        <a:cubicBezTo>
                          <a:pt x="521" y="308"/>
                          <a:pt x="623" y="285"/>
                          <a:pt x="623" y="285"/>
                        </a:cubicBezTo>
                        <a:cubicBezTo>
                          <a:pt x="702" y="274"/>
                          <a:pt x="747" y="195"/>
                          <a:pt x="736" y="116"/>
                        </a:cubicBezTo>
                        <a:cubicBezTo>
                          <a:pt x="725" y="45"/>
                          <a:pt x="661"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7;p42">
                    <a:extLst>
                      <a:ext uri="{FF2B5EF4-FFF2-40B4-BE49-F238E27FC236}">
                        <a16:creationId xmlns:a16="http://schemas.microsoft.com/office/drawing/2014/main" id="{F4FEF3D3-5F53-B509-8E9F-86384096BDDD}"/>
                      </a:ext>
                    </a:extLst>
                  </p:cNvPr>
                  <p:cNvSpPr/>
                  <p:nvPr/>
                </p:nvSpPr>
                <p:spPr>
                  <a:xfrm>
                    <a:off x="6838050" y="3656875"/>
                    <a:ext cx="18975" cy="8600"/>
                  </a:xfrm>
                  <a:custGeom>
                    <a:avLst/>
                    <a:gdLst/>
                    <a:ahLst/>
                    <a:cxnLst/>
                    <a:rect l="l" t="t" r="r" b="b"/>
                    <a:pathLst>
                      <a:path w="759" h="344" extrusionOk="0">
                        <a:moveTo>
                          <a:pt x="609" y="1"/>
                        </a:moveTo>
                        <a:cubicBezTo>
                          <a:pt x="602" y="1"/>
                          <a:pt x="596" y="1"/>
                          <a:pt x="589" y="2"/>
                        </a:cubicBezTo>
                        <a:lnTo>
                          <a:pt x="363" y="25"/>
                        </a:lnTo>
                        <a:cubicBezTo>
                          <a:pt x="250" y="36"/>
                          <a:pt x="137" y="59"/>
                          <a:pt x="137" y="59"/>
                        </a:cubicBezTo>
                        <a:cubicBezTo>
                          <a:pt x="57" y="70"/>
                          <a:pt x="1" y="149"/>
                          <a:pt x="24" y="229"/>
                        </a:cubicBezTo>
                        <a:cubicBezTo>
                          <a:pt x="34" y="300"/>
                          <a:pt x="89" y="343"/>
                          <a:pt x="158" y="343"/>
                        </a:cubicBezTo>
                        <a:cubicBezTo>
                          <a:pt x="166" y="343"/>
                          <a:pt x="174" y="343"/>
                          <a:pt x="182" y="342"/>
                        </a:cubicBezTo>
                        <a:cubicBezTo>
                          <a:pt x="182" y="342"/>
                          <a:pt x="284" y="330"/>
                          <a:pt x="397" y="308"/>
                        </a:cubicBezTo>
                        <a:lnTo>
                          <a:pt x="623" y="285"/>
                        </a:lnTo>
                        <a:cubicBezTo>
                          <a:pt x="702" y="274"/>
                          <a:pt x="758" y="206"/>
                          <a:pt x="747" y="127"/>
                        </a:cubicBezTo>
                        <a:cubicBezTo>
                          <a:pt x="737" y="54"/>
                          <a:pt x="679" y="1"/>
                          <a:pt x="6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8;p42">
                    <a:extLst>
                      <a:ext uri="{FF2B5EF4-FFF2-40B4-BE49-F238E27FC236}">
                        <a16:creationId xmlns:a16="http://schemas.microsoft.com/office/drawing/2014/main" id="{C56697AE-D6BF-D96C-674A-68BA0C081BFC}"/>
                      </a:ext>
                    </a:extLst>
                  </p:cNvPr>
                  <p:cNvSpPr/>
                  <p:nvPr/>
                </p:nvSpPr>
                <p:spPr>
                  <a:xfrm>
                    <a:off x="6863775" y="3655225"/>
                    <a:ext cx="18675" cy="7650"/>
                  </a:xfrm>
                  <a:custGeom>
                    <a:avLst/>
                    <a:gdLst/>
                    <a:ahLst/>
                    <a:cxnLst/>
                    <a:rect l="l" t="t" r="r" b="b"/>
                    <a:pathLst>
                      <a:path w="747" h="306" extrusionOk="0">
                        <a:moveTo>
                          <a:pt x="374" y="1"/>
                        </a:moveTo>
                        <a:cubicBezTo>
                          <a:pt x="261" y="12"/>
                          <a:pt x="136" y="12"/>
                          <a:pt x="136" y="12"/>
                        </a:cubicBezTo>
                        <a:cubicBezTo>
                          <a:pt x="69" y="23"/>
                          <a:pt x="1" y="91"/>
                          <a:pt x="12" y="170"/>
                        </a:cubicBezTo>
                        <a:cubicBezTo>
                          <a:pt x="23" y="249"/>
                          <a:pt x="80" y="306"/>
                          <a:pt x="159" y="306"/>
                        </a:cubicBezTo>
                        <a:lnTo>
                          <a:pt x="385" y="295"/>
                        </a:lnTo>
                        <a:cubicBezTo>
                          <a:pt x="442" y="283"/>
                          <a:pt x="498" y="283"/>
                          <a:pt x="543" y="283"/>
                        </a:cubicBezTo>
                        <a:lnTo>
                          <a:pt x="611" y="283"/>
                        </a:lnTo>
                        <a:cubicBezTo>
                          <a:pt x="690" y="283"/>
                          <a:pt x="747" y="227"/>
                          <a:pt x="747" y="148"/>
                        </a:cubicBezTo>
                        <a:cubicBezTo>
                          <a:pt x="747" y="68"/>
                          <a:pt x="679" y="1"/>
                          <a:pt x="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9;p42">
                    <a:extLst>
                      <a:ext uri="{FF2B5EF4-FFF2-40B4-BE49-F238E27FC236}">
                        <a16:creationId xmlns:a16="http://schemas.microsoft.com/office/drawing/2014/main" id="{66D41264-DD7A-B8E0-0CBE-A72BCC50B8C0}"/>
                      </a:ext>
                    </a:extLst>
                  </p:cNvPr>
                  <p:cNvSpPr/>
                  <p:nvPr/>
                </p:nvSpPr>
                <p:spPr>
                  <a:xfrm>
                    <a:off x="6889775" y="3655475"/>
                    <a:ext cx="18700" cy="8025"/>
                  </a:xfrm>
                  <a:custGeom>
                    <a:avLst/>
                    <a:gdLst/>
                    <a:ahLst/>
                    <a:cxnLst/>
                    <a:rect l="l" t="t" r="r" b="b"/>
                    <a:pathLst>
                      <a:path w="748" h="321" extrusionOk="0">
                        <a:moveTo>
                          <a:pt x="131" y="1"/>
                        </a:moveTo>
                        <a:cubicBezTo>
                          <a:pt x="59" y="1"/>
                          <a:pt x="1" y="64"/>
                          <a:pt x="1" y="138"/>
                        </a:cubicBezTo>
                        <a:cubicBezTo>
                          <a:pt x="1" y="217"/>
                          <a:pt x="57" y="285"/>
                          <a:pt x="137" y="285"/>
                        </a:cubicBezTo>
                        <a:lnTo>
                          <a:pt x="577" y="318"/>
                        </a:lnTo>
                        <a:cubicBezTo>
                          <a:pt x="586" y="320"/>
                          <a:pt x="594" y="320"/>
                          <a:pt x="601" y="320"/>
                        </a:cubicBezTo>
                        <a:cubicBezTo>
                          <a:pt x="670" y="320"/>
                          <a:pt x="726" y="276"/>
                          <a:pt x="736" y="205"/>
                        </a:cubicBezTo>
                        <a:cubicBezTo>
                          <a:pt x="747" y="126"/>
                          <a:pt x="691" y="47"/>
                          <a:pt x="611" y="36"/>
                        </a:cubicBezTo>
                        <a:lnTo>
                          <a:pt x="148" y="2"/>
                        </a:lnTo>
                        <a:cubicBezTo>
                          <a:pt x="142" y="1"/>
                          <a:pt x="136" y="1"/>
                          <a:pt x="1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20;p42">
                    <a:extLst>
                      <a:ext uri="{FF2B5EF4-FFF2-40B4-BE49-F238E27FC236}">
                        <a16:creationId xmlns:a16="http://schemas.microsoft.com/office/drawing/2014/main" id="{04DAC27E-C5DB-049E-75FA-BCF1B39555B5}"/>
                      </a:ext>
                    </a:extLst>
                  </p:cNvPr>
                  <p:cNvSpPr/>
                  <p:nvPr/>
                </p:nvSpPr>
                <p:spPr>
                  <a:xfrm>
                    <a:off x="6914950" y="3658575"/>
                    <a:ext cx="18950" cy="10100"/>
                  </a:xfrm>
                  <a:custGeom>
                    <a:avLst/>
                    <a:gdLst/>
                    <a:ahLst/>
                    <a:cxnLst/>
                    <a:rect l="l" t="t" r="r" b="b"/>
                    <a:pathLst>
                      <a:path w="758" h="404" extrusionOk="0">
                        <a:moveTo>
                          <a:pt x="161" y="1"/>
                        </a:moveTo>
                        <a:cubicBezTo>
                          <a:pt x="91" y="1"/>
                          <a:pt x="32" y="54"/>
                          <a:pt x="11" y="127"/>
                        </a:cubicBezTo>
                        <a:cubicBezTo>
                          <a:pt x="0" y="206"/>
                          <a:pt x="57" y="274"/>
                          <a:pt x="124" y="285"/>
                        </a:cubicBezTo>
                        <a:cubicBezTo>
                          <a:pt x="124" y="285"/>
                          <a:pt x="147" y="296"/>
                          <a:pt x="192" y="296"/>
                        </a:cubicBezTo>
                        <a:cubicBezTo>
                          <a:pt x="238" y="308"/>
                          <a:pt x="294" y="330"/>
                          <a:pt x="339" y="341"/>
                        </a:cubicBezTo>
                        <a:cubicBezTo>
                          <a:pt x="452" y="364"/>
                          <a:pt x="554" y="398"/>
                          <a:pt x="554" y="398"/>
                        </a:cubicBezTo>
                        <a:cubicBezTo>
                          <a:pt x="568" y="402"/>
                          <a:pt x="582" y="404"/>
                          <a:pt x="595" y="404"/>
                        </a:cubicBezTo>
                        <a:cubicBezTo>
                          <a:pt x="659" y="404"/>
                          <a:pt x="716" y="362"/>
                          <a:pt x="735" y="296"/>
                        </a:cubicBezTo>
                        <a:cubicBezTo>
                          <a:pt x="758" y="217"/>
                          <a:pt x="712" y="138"/>
                          <a:pt x="633" y="115"/>
                        </a:cubicBezTo>
                        <a:lnTo>
                          <a:pt x="407" y="59"/>
                        </a:lnTo>
                        <a:cubicBezTo>
                          <a:pt x="351" y="47"/>
                          <a:pt x="294" y="25"/>
                          <a:pt x="260" y="14"/>
                        </a:cubicBezTo>
                        <a:cubicBezTo>
                          <a:pt x="215" y="14"/>
                          <a:pt x="181" y="2"/>
                          <a:pt x="181" y="2"/>
                        </a:cubicBezTo>
                        <a:cubicBezTo>
                          <a:pt x="174" y="1"/>
                          <a:pt x="167" y="1"/>
                          <a:pt x="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21;p42">
                    <a:extLst>
                      <a:ext uri="{FF2B5EF4-FFF2-40B4-BE49-F238E27FC236}">
                        <a16:creationId xmlns:a16="http://schemas.microsoft.com/office/drawing/2014/main" id="{057C29AE-34E2-91F5-8A08-4F27A93AF383}"/>
                      </a:ext>
                    </a:extLst>
                  </p:cNvPr>
                  <p:cNvSpPr/>
                  <p:nvPr/>
                </p:nvSpPr>
                <p:spPr>
                  <a:xfrm>
                    <a:off x="6939525" y="3666075"/>
                    <a:ext cx="18400" cy="12025"/>
                  </a:xfrm>
                  <a:custGeom>
                    <a:avLst/>
                    <a:gdLst/>
                    <a:ahLst/>
                    <a:cxnLst/>
                    <a:rect l="l" t="t" r="r" b="b"/>
                    <a:pathLst>
                      <a:path w="736" h="481" extrusionOk="0">
                        <a:moveTo>
                          <a:pt x="162" y="1"/>
                        </a:moveTo>
                        <a:cubicBezTo>
                          <a:pt x="106" y="1"/>
                          <a:pt x="50" y="35"/>
                          <a:pt x="23" y="98"/>
                        </a:cubicBezTo>
                        <a:cubicBezTo>
                          <a:pt x="1" y="166"/>
                          <a:pt x="35" y="256"/>
                          <a:pt x="102" y="279"/>
                        </a:cubicBezTo>
                        <a:lnTo>
                          <a:pt x="306" y="358"/>
                        </a:lnTo>
                        <a:cubicBezTo>
                          <a:pt x="362" y="381"/>
                          <a:pt x="408" y="415"/>
                          <a:pt x="442" y="426"/>
                        </a:cubicBezTo>
                        <a:cubicBezTo>
                          <a:pt x="476" y="448"/>
                          <a:pt x="498" y="460"/>
                          <a:pt x="498" y="460"/>
                        </a:cubicBezTo>
                        <a:cubicBezTo>
                          <a:pt x="519" y="474"/>
                          <a:pt x="543" y="480"/>
                          <a:pt x="566" y="480"/>
                        </a:cubicBezTo>
                        <a:cubicBezTo>
                          <a:pt x="617" y="480"/>
                          <a:pt x="667" y="450"/>
                          <a:pt x="690" y="403"/>
                        </a:cubicBezTo>
                        <a:cubicBezTo>
                          <a:pt x="736" y="335"/>
                          <a:pt x="702" y="245"/>
                          <a:pt x="634" y="211"/>
                        </a:cubicBezTo>
                        <a:cubicBezTo>
                          <a:pt x="634" y="211"/>
                          <a:pt x="611" y="200"/>
                          <a:pt x="577" y="177"/>
                        </a:cubicBezTo>
                        <a:cubicBezTo>
                          <a:pt x="532" y="154"/>
                          <a:pt x="487" y="121"/>
                          <a:pt x="430" y="98"/>
                        </a:cubicBezTo>
                        <a:lnTo>
                          <a:pt x="204" y="8"/>
                        </a:lnTo>
                        <a:cubicBezTo>
                          <a:pt x="190" y="3"/>
                          <a:pt x="176" y="1"/>
                          <a:pt x="1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Can 5">
                <a:extLst>
                  <a:ext uri="{FF2B5EF4-FFF2-40B4-BE49-F238E27FC236}">
                    <a16:creationId xmlns:a16="http://schemas.microsoft.com/office/drawing/2014/main" id="{AC877F0D-D4EA-DC21-A051-9198B37C232A}"/>
                  </a:ext>
                </a:extLst>
              </p:cNvPr>
              <p:cNvSpPr/>
              <p:nvPr/>
            </p:nvSpPr>
            <p:spPr>
              <a:xfrm>
                <a:off x="5239980" y="3587964"/>
                <a:ext cx="244404" cy="1219436"/>
              </a:xfrm>
              <a:prstGeom prst="can">
                <a:avLst>
                  <a:gd name="adj" fmla="val 0"/>
                </a:avLst>
              </a:prstGeom>
              <a:solidFill>
                <a:srgbClr val="C7C7C7"/>
              </a:solidFill>
              <a:ln>
                <a:solidFill>
                  <a:srgbClr val="C7C7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7" name="Rectangle 6">
                <a:extLst>
                  <a:ext uri="{FF2B5EF4-FFF2-40B4-BE49-F238E27FC236}">
                    <a16:creationId xmlns:a16="http://schemas.microsoft.com/office/drawing/2014/main" id="{24F9C88F-9DE1-786F-72D3-55C75673E372}"/>
                  </a:ext>
                </a:extLst>
              </p:cNvPr>
              <p:cNvSpPr/>
              <p:nvPr/>
            </p:nvSpPr>
            <p:spPr>
              <a:xfrm>
                <a:off x="5159083" y="3666602"/>
                <a:ext cx="193218" cy="1000287"/>
              </a:xfrm>
              <a:prstGeom prst="rect">
                <a:avLst/>
              </a:prstGeom>
              <a:solidFill>
                <a:srgbClr val="C7C7C7"/>
              </a:solidFill>
              <a:ln>
                <a:solidFill>
                  <a:srgbClr val="C7C7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grpSp>
        <p:grpSp>
          <p:nvGrpSpPr>
            <p:cNvPr id="53" name="Google Shape;7748;p89">
              <a:extLst>
                <a:ext uri="{FF2B5EF4-FFF2-40B4-BE49-F238E27FC236}">
                  <a16:creationId xmlns:a16="http://schemas.microsoft.com/office/drawing/2014/main" id="{86B55BFF-AC8D-15A3-3466-0990539D901C}"/>
                </a:ext>
              </a:extLst>
            </p:cNvPr>
            <p:cNvGrpSpPr/>
            <p:nvPr/>
          </p:nvGrpSpPr>
          <p:grpSpPr>
            <a:xfrm>
              <a:off x="3746838" y="3621775"/>
              <a:ext cx="240630" cy="308094"/>
              <a:chOff x="3894774" y="3254050"/>
              <a:chExt cx="190901" cy="241825"/>
            </a:xfrm>
          </p:grpSpPr>
          <p:sp>
            <p:nvSpPr>
              <p:cNvPr id="57" name="Google Shape;7752;p89">
                <a:extLst>
                  <a:ext uri="{FF2B5EF4-FFF2-40B4-BE49-F238E27FC236}">
                    <a16:creationId xmlns:a16="http://schemas.microsoft.com/office/drawing/2014/main" id="{91C67C9A-66B3-69DC-0D64-874F4DA1CD8D}"/>
                  </a:ext>
                </a:extLst>
              </p:cNvPr>
              <p:cNvSpPr/>
              <p:nvPr/>
            </p:nvSpPr>
            <p:spPr>
              <a:xfrm>
                <a:off x="3894774" y="3306025"/>
                <a:ext cx="71178"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754;p89">
                <a:extLst>
                  <a:ext uri="{FF2B5EF4-FFF2-40B4-BE49-F238E27FC236}">
                    <a16:creationId xmlns:a16="http://schemas.microsoft.com/office/drawing/2014/main" id="{423BB027-9CD5-22F8-410C-F9F58CEF05D8}"/>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755;p89">
                <a:extLst>
                  <a:ext uri="{FF2B5EF4-FFF2-40B4-BE49-F238E27FC236}">
                    <a16:creationId xmlns:a16="http://schemas.microsoft.com/office/drawing/2014/main" id="{3A2BC3FC-6A6B-3794-031D-D6EA69D27C59}"/>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753;p89">
                <a:extLst>
                  <a:ext uri="{FF2B5EF4-FFF2-40B4-BE49-F238E27FC236}">
                    <a16:creationId xmlns:a16="http://schemas.microsoft.com/office/drawing/2014/main" id="{1F5CDF01-A0CA-750D-C9CD-585792F6CDC6}"/>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Convertible with solid fill">
              <a:extLst>
                <a:ext uri="{FF2B5EF4-FFF2-40B4-BE49-F238E27FC236}">
                  <a16:creationId xmlns:a16="http://schemas.microsoft.com/office/drawing/2014/main" id="{8DA0BF0E-E364-40E6-77E6-4F3BC9FDFE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7000" y="3568588"/>
              <a:ext cx="1406060" cy="1406060"/>
            </a:xfrm>
            <a:prstGeom prst="rect">
              <a:avLst/>
            </a:prstGeom>
          </p:spPr>
        </p:pic>
        <p:sp>
          <p:nvSpPr>
            <p:cNvPr id="52" name="Google Shape;403;p42">
              <a:extLst>
                <a:ext uri="{FF2B5EF4-FFF2-40B4-BE49-F238E27FC236}">
                  <a16:creationId xmlns:a16="http://schemas.microsoft.com/office/drawing/2014/main" id="{7C8FA43C-2CD1-94CA-E067-D2B7BE4CDF24}"/>
                </a:ext>
              </a:extLst>
            </p:cNvPr>
            <p:cNvSpPr/>
            <p:nvPr/>
          </p:nvSpPr>
          <p:spPr>
            <a:xfrm>
              <a:off x="3063655" y="5009388"/>
              <a:ext cx="1847625" cy="48883"/>
            </a:xfrm>
            <a:custGeom>
              <a:avLst/>
              <a:gdLst/>
              <a:ahLst/>
              <a:cxnLst/>
              <a:rect l="l" t="t" r="r" b="b"/>
              <a:pathLst>
                <a:path w="5574" h="905" extrusionOk="0">
                  <a:moveTo>
                    <a:pt x="453" y="0"/>
                  </a:moveTo>
                  <a:cubicBezTo>
                    <a:pt x="204" y="0"/>
                    <a:pt x="0" y="204"/>
                    <a:pt x="0" y="441"/>
                  </a:cubicBezTo>
                  <a:lnTo>
                    <a:pt x="0" y="452"/>
                  </a:lnTo>
                  <a:cubicBezTo>
                    <a:pt x="0" y="701"/>
                    <a:pt x="204" y="905"/>
                    <a:pt x="453" y="905"/>
                  </a:cubicBezTo>
                  <a:lnTo>
                    <a:pt x="5133" y="905"/>
                  </a:lnTo>
                  <a:cubicBezTo>
                    <a:pt x="5382" y="905"/>
                    <a:pt x="5574" y="701"/>
                    <a:pt x="5574" y="452"/>
                  </a:cubicBezTo>
                  <a:lnTo>
                    <a:pt x="5574" y="441"/>
                  </a:lnTo>
                  <a:cubicBezTo>
                    <a:pt x="5574" y="204"/>
                    <a:pt x="5382" y="0"/>
                    <a:pt x="5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03;p42">
              <a:extLst>
                <a:ext uri="{FF2B5EF4-FFF2-40B4-BE49-F238E27FC236}">
                  <a16:creationId xmlns:a16="http://schemas.microsoft.com/office/drawing/2014/main" id="{82409F37-4BA7-4A56-7834-1FD5F7A0F9EE}"/>
                </a:ext>
              </a:extLst>
            </p:cNvPr>
            <p:cNvSpPr/>
            <p:nvPr/>
          </p:nvSpPr>
          <p:spPr>
            <a:xfrm>
              <a:off x="3063655" y="3068942"/>
              <a:ext cx="1847625" cy="48883"/>
            </a:xfrm>
            <a:custGeom>
              <a:avLst/>
              <a:gdLst/>
              <a:ahLst/>
              <a:cxnLst/>
              <a:rect l="l" t="t" r="r" b="b"/>
              <a:pathLst>
                <a:path w="5574" h="905" extrusionOk="0">
                  <a:moveTo>
                    <a:pt x="453" y="0"/>
                  </a:moveTo>
                  <a:cubicBezTo>
                    <a:pt x="204" y="0"/>
                    <a:pt x="0" y="204"/>
                    <a:pt x="0" y="441"/>
                  </a:cubicBezTo>
                  <a:lnTo>
                    <a:pt x="0" y="452"/>
                  </a:lnTo>
                  <a:cubicBezTo>
                    <a:pt x="0" y="701"/>
                    <a:pt x="204" y="905"/>
                    <a:pt x="453" y="905"/>
                  </a:cubicBezTo>
                  <a:lnTo>
                    <a:pt x="5133" y="905"/>
                  </a:lnTo>
                  <a:cubicBezTo>
                    <a:pt x="5382" y="905"/>
                    <a:pt x="5574" y="701"/>
                    <a:pt x="5574" y="452"/>
                  </a:cubicBezTo>
                  <a:lnTo>
                    <a:pt x="5574" y="441"/>
                  </a:lnTo>
                  <a:cubicBezTo>
                    <a:pt x="5574" y="204"/>
                    <a:pt x="5382" y="0"/>
                    <a:pt x="5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What Might Sheep and Driverless Cars Have in Common? Following the Herd. -  USC Viterbi | School of Engineering">
            <a:extLst>
              <a:ext uri="{FF2B5EF4-FFF2-40B4-BE49-F238E27FC236}">
                <a16:creationId xmlns:a16="http://schemas.microsoft.com/office/drawing/2014/main" id="{D96EF244-348E-DE73-D544-DA3145433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421" y="3049597"/>
            <a:ext cx="3562181" cy="1781091"/>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3"/>
          <p:cNvSpPr txBox="1">
            <a:spLocks noGrp="1"/>
          </p:cNvSpPr>
          <p:nvPr>
            <p:ph type="subTitle" idx="3"/>
          </p:nvPr>
        </p:nvSpPr>
        <p:spPr>
          <a:xfrm>
            <a:off x="1718054" y="2764305"/>
            <a:ext cx="2784300" cy="1025100"/>
          </a:xfrm>
          <a:prstGeom prst="rect">
            <a:avLst/>
          </a:prstGeom>
        </p:spPr>
        <p:txBody>
          <a:bodyPr spcFirstLastPara="1" wrap="square" lIns="91425" tIns="91425" rIns="91425" bIns="91425" anchor="ctr" anchorCtr="0">
            <a:noAutofit/>
          </a:bodyPr>
          <a:lstStyle/>
          <a:p>
            <a:pPr marL="285750" indent="-285750">
              <a:buFontTx/>
              <a:buChar char="-"/>
            </a:pPr>
            <a:r>
              <a:rPr lang="en-US" b="1"/>
              <a:t>Ernst </a:t>
            </a:r>
            <a:r>
              <a:rPr lang="en-US" b="1" err="1"/>
              <a:t>Dickmanns</a:t>
            </a:r>
            <a:endParaRPr lang="en-US" b="1"/>
          </a:p>
          <a:p>
            <a:pPr marL="742950" lvl="1" indent="-285750" algn="l">
              <a:buFont typeface="Arial" panose="020B0604020202020204" pitchFamily="34" charset="0"/>
              <a:buChar char="•"/>
            </a:pPr>
            <a:r>
              <a:rPr lang="en-US" b="1"/>
              <a:t>Vision saccadic, probabilistic, computation, and parallel programming.</a:t>
            </a:r>
          </a:p>
          <a:p>
            <a:pPr marL="0" lvl="0" indent="0" algn="l" rtl="0">
              <a:spcBef>
                <a:spcPts val="0"/>
              </a:spcBef>
              <a:spcAft>
                <a:spcPts val="0"/>
              </a:spcAft>
              <a:buNone/>
            </a:pPr>
            <a:endParaRPr/>
          </a:p>
        </p:txBody>
      </p:sp>
      <p:sp>
        <p:nvSpPr>
          <p:cNvPr id="427" name="Google Shape;427;p43"/>
          <p:cNvSpPr txBox="1">
            <a:spLocks noGrp="1"/>
          </p:cNvSpPr>
          <p:nvPr>
            <p:ph type="title"/>
          </p:nvPr>
        </p:nvSpPr>
        <p:spPr>
          <a:xfrm>
            <a:off x="722375" y="530350"/>
            <a:ext cx="77139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Autonomous driving:</a:t>
            </a:r>
            <a:endParaRPr/>
          </a:p>
        </p:txBody>
      </p:sp>
      <p:sp>
        <p:nvSpPr>
          <p:cNvPr id="428" name="Google Shape;428;p43"/>
          <p:cNvSpPr txBox="1">
            <a:spLocks noGrp="1"/>
          </p:cNvSpPr>
          <p:nvPr>
            <p:ph type="subTitle" idx="1"/>
          </p:nvPr>
        </p:nvSpPr>
        <p:spPr>
          <a:xfrm>
            <a:off x="1706804" y="2146592"/>
            <a:ext cx="27843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Before</a:t>
            </a:r>
            <a:endParaRPr/>
          </a:p>
        </p:txBody>
      </p:sp>
      <p:sp>
        <p:nvSpPr>
          <p:cNvPr id="429" name="Google Shape;429;p43"/>
          <p:cNvSpPr txBox="1">
            <a:spLocks noGrp="1"/>
          </p:cNvSpPr>
          <p:nvPr>
            <p:ph type="subTitle" idx="2"/>
          </p:nvPr>
        </p:nvSpPr>
        <p:spPr>
          <a:xfrm>
            <a:off x="5435340" y="2146592"/>
            <a:ext cx="27843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Now</a:t>
            </a:r>
            <a:endParaRPr/>
          </a:p>
        </p:txBody>
      </p:sp>
      <p:sp>
        <p:nvSpPr>
          <p:cNvPr id="430" name="Google Shape;430;p43"/>
          <p:cNvSpPr txBox="1">
            <a:spLocks noGrp="1"/>
          </p:cNvSpPr>
          <p:nvPr>
            <p:ph type="subTitle" idx="4"/>
          </p:nvPr>
        </p:nvSpPr>
        <p:spPr>
          <a:xfrm>
            <a:off x="5435340" y="2693501"/>
            <a:ext cx="2784300" cy="10251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Tx/>
              <a:buChar char="-"/>
            </a:pPr>
            <a:r>
              <a:rPr lang="en"/>
              <a:t>Tesla</a:t>
            </a:r>
          </a:p>
          <a:p>
            <a:pPr marL="742950" lvl="1" indent="-285750" algn="l">
              <a:buFont typeface="Arial" panose="020B0604020202020204" pitchFamily="34" charset="0"/>
              <a:buChar char="•"/>
            </a:pPr>
            <a:r>
              <a:rPr lang="en"/>
              <a:t>Autopilot, CNN, </a:t>
            </a:r>
            <a:r>
              <a:rPr lang="en-US"/>
              <a:t>RNN, LSTM, GAN, etc.</a:t>
            </a:r>
            <a:endParaRPr lang="en"/>
          </a:p>
          <a:p>
            <a:pPr marL="285750" lvl="0" indent="-285750" algn="l" rtl="0">
              <a:spcBef>
                <a:spcPts val="0"/>
              </a:spcBef>
              <a:spcAft>
                <a:spcPts val="0"/>
              </a:spcAft>
              <a:buFontTx/>
              <a:buChar char="-"/>
            </a:pPr>
            <a:endParaRPr/>
          </a:p>
        </p:txBody>
      </p:sp>
      <p:cxnSp>
        <p:nvCxnSpPr>
          <p:cNvPr id="439" name="Google Shape;439;p43"/>
          <p:cNvCxnSpPr/>
          <p:nvPr/>
        </p:nvCxnSpPr>
        <p:spPr>
          <a:xfrm>
            <a:off x="8433622" y="2022664"/>
            <a:ext cx="0" cy="1701900"/>
          </a:xfrm>
          <a:prstGeom prst="straightConnector1">
            <a:avLst/>
          </a:prstGeom>
          <a:noFill/>
          <a:ln w="9525" cap="flat" cmpd="sng">
            <a:solidFill>
              <a:srgbClr val="D3D3D3"/>
            </a:solidFill>
            <a:prstDash val="solid"/>
            <a:round/>
            <a:headEnd type="none" w="med" len="med"/>
            <a:tailEnd type="none" w="med" len="med"/>
          </a:ln>
        </p:spPr>
      </p:cxnSp>
      <p:grpSp>
        <p:nvGrpSpPr>
          <p:cNvPr id="440" name="Google Shape;440;p43"/>
          <p:cNvGrpSpPr/>
          <p:nvPr/>
        </p:nvGrpSpPr>
        <p:grpSpPr>
          <a:xfrm>
            <a:off x="715825" y="288450"/>
            <a:ext cx="7720450" cy="4566300"/>
            <a:chOff x="715825" y="288450"/>
            <a:chExt cx="7720450" cy="4566300"/>
          </a:xfrm>
        </p:grpSpPr>
        <p:grpSp>
          <p:nvGrpSpPr>
            <p:cNvPr id="441" name="Google Shape;441;p43"/>
            <p:cNvGrpSpPr/>
            <p:nvPr/>
          </p:nvGrpSpPr>
          <p:grpSpPr>
            <a:xfrm>
              <a:off x="715825" y="288450"/>
              <a:ext cx="7720450" cy="4566300"/>
              <a:chOff x="715825" y="288450"/>
              <a:chExt cx="7720450" cy="4566300"/>
            </a:xfrm>
          </p:grpSpPr>
          <p:cxnSp>
            <p:nvCxnSpPr>
              <p:cNvPr id="442" name="Google Shape;442;p43"/>
              <p:cNvCxnSpPr/>
              <p:nvPr/>
            </p:nvCxnSpPr>
            <p:spPr>
              <a:xfrm>
                <a:off x="717007" y="288450"/>
                <a:ext cx="0" cy="4566300"/>
              </a:xfrm>
              <a:prstGeom prst="straightConnector1">
                <a:avLst/>
              </a:prstGeom>
              <a:noFill/>
              <a:ln w="9525" cap="flat" cmpd="sng">
                <a:solidFill>
                  <a:schemeClr val="accent3"/>
                </a:solidFill>
                <a:prstDash val="solid"/>
                <a:round/>
                <a:headEnd type="none" w="med" len="med"/>
                <a:tailEnd type="none" w="med" len="med"/>
              </a:ln>
            </p:spPr>
          </p:cxnSp>
          <p:cxnSp>
            <p:nvCxnSpPr>
              <p:cNvPr id="443" name="Google Shape;443;p43"/>
              <p:cNvCxnSpPr/>
              <p:nvPr/>
            </p:nvCxnSpPr>
            <p:spPr>
              <a:xfrm>
                <a:off x="715825" y="2022678"/>
                <a:ext cx="7713900" cy="0"/>
              </a:xfrm>
              <a:prstGeom prst="straightConnector1">
                <a:avLst/>
              </a:prstGeom>
              <a:noFill/>
              <a:ln w="9525" cap="flat" cmpd="sng">
                <a:solidFill>
                  <a:schemeClr val="accent3"/>
                </a:solidFill>
                <a:prstDash val="solid"/>
                <a:round/>
                <a:headEnd type="none" w="med" len="med"/>
                <a:tailEnd type="none" w="med" len="med"/>
              </a:ln>
            </p:spPr>
          </p:cxnSp>
          <p:cxnSp>
            <p:nvCxnSpPr>
              <p:cNvPr id="444" name="Google Shape;444;p43"/>
              <p:cNvCxnSpPr/>
              <p:nvPr/>
            </p:nvCxnSpPr>
            <p:spPr>
              <a:xfrm>
                <a:off x="715825" y="935385"/>
                <a:ext cx="7713900" cy="0"/>
              </a:xfrm>
              <a:prstGeom prst="straightConnector1">
                <a:avLst/>
              </a:prstGeom>
              <a:noFill/>
              <a:ln w="9525" cap="flat" cmpd="sng">
                <a:solidFill>
                  <a:schemeClr val="accent3"/>
                </a:solidFill>
                <a:prstDash val="solid"/>
                <a:round/>
                <a:headEnd type="none" w="med" len="med"/>
                <a:tailEnd type="none" w="med" len="med"/>
              </a:ln>
            </p:spPr>
          </p:cxnSp>
          <p:cxnSp>
            <p:nvCxnSpPr>
              <p:cNvPr id="445" name="Google Shape;445;p43"/>
              <p:cNvCxnSpPr/>
              <p:nvPr/>
            </p:nvCxnSpPr>
            <p:spPr>
              <a:xfrm>
                <a:off x="1268948" y="292608"/>
                <a:ext cx="0" cy="860400"/>
              </a:xfrm>
              <a:prstGeom prst="straightConnector1">
                <a:avLst/>
              </a:prstGeom>
              <a:noFill/>
              <a:ln w="9525" cap="flat" cmpd="sng">
                <a:solidFill>
                  <a:schemeClr val="accent3"/>
                </a:solidFill>
                <a:prstDash val="solid"/>
                <a:round/>
                <a:headEnd type="none" w="med" len="med"/>
                <a:tailEnd type="none" w="med" len="med"/>
              </a:ln>
            </p:spPr>
          </p:cxnSp>
          <p:cxnSp>
            <p:nvCxnSpPr>
              <p:cNvPr id="446" name="Google Shape;446;p43"/>
              <p:cNvCxnSpPr/>
              <p:nvPr/>
            </p:nvCxnSpPr>
            <p:spPr>
              <a:xfrm>
                <a:off x="7898348" y="292608"/>
                <a:ext cx="0" cy="860400"/>
              </a:xfrm>
              <a:prstGeom prst="straightConnector1">
                <a:avLst/>
              </a:prstGeom>
              <a:noFill/>
              <a:ln w="9525" cap="flat" cmpd="sng">
                <a:solidFill>
                  <a:schemeClr val="accent3"/>
                </a:solidFill>
                <a:prstDash val="solid"/>
                <a:round/>
                <a:headEnd type="none" w="med" len="med"/>
                <a:tailEnd type="none" w="med" len="med"/>
              </a:ln>
            </p:spPr>
          </p:cxnSp>
          <p:cxnSp>
            <p:nvCxnSpPr>
              <p:cNvPr id="447" name="Google Shape;447;p43"/>
              <p:cNvCxnSpPr/>
              <p:nvPr/>
            </p:nvCxnSpPr>
            <p:spPr>
              <a:xfrm>
                <a:off x="715825" y="3714975"/>
                <a:ext cx="7713900" cy="0"/>
              </a:xfrm>
              <a:prstGeom prst="straightConnector1">
                <a:avLst/>
              </a:prstGeom>
              <a:noFill/>
              <a:ln w="9525" cap="flat" cmpd="sng">
                <a:solidFill>
                  <a:schemeClr val="accent3"/>
                </a:solidFill>
                <a:prstDash val="solid"/>
                <a:round/>
                <a:headEnd type="none" w="med" len="med"/>
                <a:tailEnd type="none" w="med" len="med"/>
              </a:ln>
            </p:spPr>
          </p:cxnSp>
          <p:cxnSp>
            <p:nvCxnSpPr>
              <p:cNvPr id="448" name="Google Shape;448;p43"/>
              <p:cNvCxnSpPr/>
              <p:nvPr/>
            </p:nvCxnSpPr>
            <p:spPr>
              <a:xfrm>
                <a:off x="4579325" y="2027597"/>
                <a:ext cx="0" cy="1680900"/>
              </a:xfrm>
              <a:prstGeom prst="straightConnector1">
                <a:avLst/>
              </a:prstGeom>
              <a:noFill/>
              <a:ln w="9525" cap="flat" cmpd="sng">
                <a:solidFill>
                  <a:schemeClr val="accent3"/>
                </a:solidFill>
                <a:prstDash val="solid"/>
                <a:round/>
                <a:headEnd type="none" w="med" len="med"/>
                <a:tailEnd type="none" w="med" len="med"/>
              </a:ln>
            </p:spPr>
          </p:cxnSp>
          <p:cxnSp>
            <p:nvCxnSpPr>
              <p:cNvPr id="449" name="Google Shape;449;p43"/>
              <p:cNvCxnSpPr/>
              <p:nvPr/>
            </p:nvCxnSpPr>
            <p:spPr>
              <a:xfrm>
                <a:off x="1703303" y="2016464"/>
                <a:ext cx="0" cy="1701900"/>
              </a:xfrm>
              <a:prstGeom prst="straightConnector1">
                <a:avLst/>
              </a:prstGeom>
              <a:noFill/>
              <a:ln w="9525" cap="flat" cmpd="sng">
                <a:solidFill>
                  <a:schemeClr val="accent3"/>
                </a:solidFill>
                <a:prstDash val="solid"/>
                <a:round/>
                <a:headEnd type="none" w="med" len="med"/>
                <a:tailEnd type="none" w="med" len="med"/>
              </a:ln>
            </p:spPr>
          </p:cxnSp>
          <p:cxnSp>
            <p:nvCxnSpPr>
              <p:cNvPr id="450" name="Google Shape;450;p43"/>
              <p:cNvCxnSpPr/>
              <p:nvPr/>
            </p:nvCxnSpPr>
            <p:spPr>
              <a:xfrm>
                <a:off x="5430625" y="2016464"/>
                <a:ext cx="0" cy="1701900"/>
              </a:xfrm>
              <a:prstGeom prst="straightConnector1">
                <a:avLst/>
              </a:prstGeom>
              <a:noFill/>
              <a:ln w="9525" cap="flat" cmpd="sng">
                <a:solidFill>
                  <a:schemeClr val="accent3"/>
                </a:solidFill>
                <a:prstDash val="solid"/>
                <a:round/>
                <a:headEnd type="none" w="med" len="med"/>
                <a:tailEnd type="none" w="med" len="med"/>
              </a:ln>
            </p:spPr>
          </p:cxnSp>
          <p:cxnSp>
            <p:nvCxnSpPr>
              <p:cNvPr id="451" name="Google Shape;451;p43"/>
              <p:cNvCxnSpPr/>
              <p:nvPr/>
            </p:nvCxnSpPr>
            <p:spPr>
              <a:xfrm>
                <a:off x="722375" y="2644578"/>
                <a:ext cx="7713900" cy="0"/>
              </a:xfrm>
              <a:prstGeom prst="straightConnector1">
                <a:avLst/>
              </a:prstGeom>
              <a:noFill/>
              <a:ln w="9525" cap="flat" cmpd="sng">
                <a:solidFill>
                  <a:schemeClr val="accent3"/>
                </a:solidFill>
                <a:prstDash val="solid"/>
                <a:round/>
                <a:headEnd type="none" w="med" len="med"/>
                <a:tailEnd type="none" w="med" len="med"/>
              </a:ln>
            </p:spPr>
          </p:cxnSp>
          <p:cxnSp>
            <p:nvCxnSpPr>
              <p:cNvPr id="452" name="Google Shape;452;p43"/>
              <p:cNvCxnSpPr/>
              <p:nvPr/>
            </p:nvCxnSpPr>
            <p:spPr>
              <a:xfrm>
                <a:off x="858967" y="2022664"/>
                <a:ext cx="0" cy="1701900"/>
              </a:xfrm>
              <a:prstGeom prst="straightConnector1">
                <a:avLst/>
              </a:prstGeom>
              <a:noFill/>
              <a:ln w="9525" cap="flat" cmpd="sng">
                <a:solidFill>
                  <a:schemeClr val="accent3"/>
                </a:solidFill>
                <a:prstDash val="solid"/>
                <a:round/>
                <a:headEnd type="none" w="med" len="med"/>
                <a:tailEnd type="none" w="med" len="med"/>
              </a:ln>
            </p:spPr>
          </p:cxnSp>
          <p:cxnSp>
            <p:nvCxnSpPr>
              <p:cNvPr id="453" name="Google Shape;453;p43"/>
              <p:cNvCxnSpPr/>
              <p:nvPr/>
            </p:nvCxnSpPr>
            <p:spPr>
              <a:xfrm>
                <a:off x="8287700" y="2022664"/>
                <a:ext cx="0" cy="1701900"/>
              </a:xfrm>
              <a:prstGeom prst="straightConnector1">
                <a:avLst/>
              </a:prstGeom>
              <a:noFill/>
              <a:ln w="9525" cap="flat" cmpd="sng">
                <a:solidFill>
                  <a:schemeClr val="accent3"/>
                </a:solidFill>
                <a:prstDash val="solid"/>
                <a:round/>
                <a:headEnd type="none" w="med" len="med"/>
                <a:tailEnd type="none" w="med" len="med"/>
              </a:ln>
            </p:spPr>
          </p:cxnSp>
        </p:grpSp>
        <p:cxnSp>
          <p:nvCxnSpPr>
            <p:cNvPr id="454" name="Google Shape;454;p43"/>
            <p:cNvCxnSpPr/>
            <p:nvPr/>
          </p:nvCxnSpPr>
          <p:spPr>
            <a:xfrm>
              <a:off x="715825" y="582875"/>
              <a:ext cx="7713900" cy="0"/>
            </a:xfrm>
            <a:prstGeom prst="straightConnector1">
              <a:avLst/>
            </a:prstGeom>
            <a:noFill/>
            <a:ln w="9525" cap="flat" cmpd="sng">
              <a:solidFill>
                <a:schemeClr val="accent3"/>
              </a:solidFill>
              <a:prstDash val="solid"/>
              <a:round/>
              <a:headEnd type="none" w="med" len="med"/>
              <a:tailEnd type="none" w="med" len="med"/>
            </a:ln>
          </p:spPr>
        </p:cxnSp>
      </p:grpSp>
      <p:sp>
        <p:nvSpPr>
          <p:cNvPr id="455" name="Google Shape;455;p43"/>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5</a:t>
            </a:fld>
            <a:endParaRPr sz="1700">
              <a:solidFill>
                <a:schemeClr val="lt1"/>
              </a:solidFill>
              <a:latin typeface="Oswald Light"/>
              <a:ea typeface="Oswald Light"/>
              <a:cs typeface="Oswald Light"/>
              <a:sym typeface="Oswald Light"/>
            </a:endParaRPr>
          </a:p>
        </p:txBody>
      </p:sp>
      <p:sp>
        <p:nvSpPr>
          <p:cNvPr id="33" name="TextBox 32">
            <a:extLst>
              <a:ext uri="{FF2B5EF4-FFF2-40B4-BE49-F238E27FC236}">
                <a16:creationId xmlns:a16="http://schemas.microsoft.com/office/drawing/2014/main" id="{5C541E55-9D9A-6716-EEA9-563FA462A0AB}"/>
              </a:ext>
            </a:extLst>
          </p:cNvPr>
          <p:cNvSpPr txBox="1"/>
          <p:nvPr/>
        </p:nvSpPr>
        <p:spPr>
          <a:xfrm>
            <a:off x="5240516" y="4850892"/>
            <a:ext cx="4381891" cy="307777"/>
          </a:xfrm>
          <a:prstGeom prst="rect">
            <a:avLst/>
          </a:prstGeom>
          <a:noFill/>
        </p:spPr>
        <p:txBody>
          <a:bodyPr wrap="square">
            <a:spAutoFit/>
          </a:bodyPr>
          <a:lstStyle/>
          <a:p>
            <a:r>
              <a:rPr lang="en-MX"/>
              <a:t>https://arxiv.org/pdf/2006.06091.pdf</a:t>
            </a:r>
          </a:p>
        </p:txBody>
      </p:sp>
      <p:grpSp>
        <p:nvGrpSpPr>
          <p:cNvPr id="34" name="Google Shape;8679;p91">
            <a:extLst>
              <a:ext uri="{FF2B5EF4-FFF2-40B4-BE49-F238E27FC236}">
                <a16:creationId xmlns:a16="http://schemas.microsoft.com/office/drawing/2014/main" id="{8FF04E4D-9FE0-7417-0CA3-80475E35BAF0}"/>
              </a:ext>
            </a:extLst>
          </p:cNvPr>
          <p:cNvGrpSpPr/>
          <p:nvPr/>
        </p:nvGrpSpPr>
        <p:grpSpPr>
          <a:xfrm>
            <a:off x="967214" y="2061367"/>
            <a:ext cx="609115" cy="576359"/>
            <a:chOff x="-44512325" y="3176075"/>
            <a:chExt cx="300900" cy="300900"/>
          </a:xfrm>
        </p:grpSpPr>
        <p:sp>
          <p:nvSpPr>
            <p:cNvPr id="35" name="Google Shape;8680;p91">
              <a:extLst>
                <a:ext uri="{FF2B5EF4-FFF2-40B4-BE49-F238E27FC236}">
                  <a16:creationId xmlns:a16="http://schemas.microsoft.com/office/drawing/2014/main" id="{02AF91F5-DCF8-2BC3-A72F-614D93263B0B}"/>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tx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81;p91">
              <a:extLst>
                <a:ext uri="{FF2B5EF4-FFF2-40B4-BE49-F238E27FC236}">
                  <a16:creationId xmlns:a16="http://schemas.microsoft.com/office/drawing/2014/main" id="{1C012B99-DFFC-9BD0-7575-32906074D5AE}"/>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82;p91">
              <a:extLst>
                <a:ext uri="{FF2B5EF4-FFF2-40B4-BE49-F238E27FC236}">
                  <a16:creationId xmlns:a16="http://schemas.microsoft.com/office/drawing/2014/main" id="{882C6CC2-1555-D761-A5B7-386A8AE8E37D}"/>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8433;p91">
            <a:extLst>
              <a:ext uri="{FF2B5EF4-FFF2-40B4-BE49-F238E27FC236}">
                <a16:creationId xmlns:a16="http://schemas.microsoft.com/office/drawing/2014/main" id="{E1E70BCD-59C9-5105-4CFB-4F8C9329C07E}"/>
              </a:ext>
            </a:extLst>
          </p:cNvPr>
          <p:cNvGrpSpPr/>
          <p:nvPr/>
        </p:nvGrpSpPr>
        <p:grpSpPr>
          <a:xfrm>
            <a:off x="4717939" y="2067914"/>
            <a:ext cx="575377" cy="546390"/>
            <a:chOff x="-48630025" y="3199700"/>
            <a:chExt cx="300100" cy="300900"/>
          </a:xfrm>
          <a:solidFill>
            <a:schemeClr val="tx1"/>
          </a:solidFill>
        </p:grpSpPr>
        <p:sp>
          <p:nvSpPr>
            <p:cNvPr id="39" name="Google Shape;8434;p91">
              <a:extLst>
                <a:ext uri="{FF2B5EF4-FFF2-40B4-BE49-F238E27FC236}">
                  <a16:creationId xmlns:a16="http://schemas.microsoft.com/office/drawing/2014/main" id="{D9CD7E6E-ADAC-1791-21E9-618FE0FD1003}"/>
                </a:ext>
              </a:extLst>
            </p:cNvPr>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35;p91">
              <a:extLst>
                <a:ext uri="{FF2B5EF4-FFF2-40B4-BE49-F238E27FC236}">
                  <a16:creationId xmlns:a16="http://schemas.microsoft.com/office/drawing/2014/main" id="{E01D1718-D049-DEFC-2D30-6C781D421EAD}"/>
                </a:ext>
              </a:extLst>
            </p:cNvPr>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36;p91">
              <a:extLst>
                <a:ext uri="{FF2B5EF4-FFF2-40B4-BE49-F238E27FC236}">
                  <a16:creationId xmlns:a16="http://schemas.microsoft.com/office/drawing/2014/main" id="{6DD8143B-E51E-437A-1AD2-2F33C0448A3D}"/>
                </a:ext>
              </a:extLst>
            </p:cNvPr>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1" name="Google Shape;331;p41"/>
          <p:cNvSpPr txBox="1">
            <a:spLocks noGrp="1"/>
          </p:cNvSpPr>
          <p:nvPr>
            <p:ph type="title"/>
          </p:nvPr>
        </p:nvSpPr>
        <p:spPr>
          <a:xfrm>
            <a:off x="2086700" y="2703650"/>
            <a:ext cx="4104300" cy="68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a:t>
            </a:r>
            <a:endParaRPr/>
          </a:p>
        </p:txBody>
      </p:sp>
      <p:sp>
        <p:nvSpPr>
          <p:cNvPr id="332" name="Google Shape;332;p41"/>
          <p:cNvSpPr txBox="1">
            <a:spLocks noGrp="1"/>
          </p:cNvSpPr>
          <p:nvPr>
            <p:ph type="title" idx="2"/>
          </p:nvPr>
        </p:nvSpPr>
        <p:spPr>
          <a:xfrm>
            <a:off x="2086700" y="1138788"/>
            <a:ext cx="2368500" cy="15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333" name="Google Shape;333;p41"/>
          <p:cNvCxnSpPr/>
          <p:nvPr/>
        </p:nvCxnSpPr>
        <p:spPr>
          <a:xfrm>
            <a:off x="717000" y="531200"/>
            <a:ext cx="0" cy="4094100"/>
          </a:xfrm>
          <a:prstGeom prst="straightConnector1">
            <a:avLst/>
          </a:prstGeom>
          <a:noFill/>
          <a:ln w="9525" cap="flat" cmpd="sng">
            <a:solidFill>
              <a:schemeClr val="dk1"/>
            </a:solidFill>
            <a:prstDash val="solid"/>
            <a:round/>
            <a:headEnd type="none" w="med" len="med"/>
            <a:tailEnd type="none" w="med" len="med"/>
          </a:ln>
        </p:spPr>
      </p:cxnSp>
      <p:grpSp>
        <p:nvGrpSpPr>
          <p:cNvPr id="334" name="Google Shape;334;p41"/>
          <p:cNvGrpSpPr/>
          <p:nvPr/>
        </p:nvGrpSpPr>
        <p:grpSpPr>
          <a:xfrm>
            <a:off x="715825" y="537675"/>
            <a:ext cx="8425200" cy="4081125"/>
            <a:chOff x="715825" y="537675"/>
            <a:chExt cx="8425200" cy="4081125"/>
          </a:xfrm>
        </p:grpSpPr>
        <p:grpSp>
          <p:nvGrpSpPr>
            <p:cNvPr id="335" name="Google Shape;335;p41"/>
            <p:cNvGrpSpPr/>
            <p:nvPr/>
          </p:nvGrpSpPr>
          <p:grpSpPr>
            <a:xfrm>
              <a:off x="715825" y="537675"/>
              <a:ext cx="8425200" cy="4081125"/>
              <a:chOff x="715825" y="537675"/>
              <a:chExt cx="8425200" cy="4081125"/>
            </a:xfrm>
          </p:grpSpPr>
          <p:grpSp>
            <p:nvGrpSpPr>
              <p:cNvPr id="336" name="Google Shape;336;p41"/>
              <p:cNvGrpSpPr/>
              <p:nvPr/>
            </p:nvGrpSpPr>
            <p:grpSpPr>
              <a:xfrm>
                <a:off x="715825" y="537675"/>
                <a:ext cx="8425200" cy="4081125"/>
                <a:chOff x="715825" y="537675"/>
                <a:chExt cx="8425200" cy="4081125"/>
              </a:xfrm>
            </p:grpSpPr>
            <p:cxnSp>
              <p:nvCxnSpPr>
                <p:cNvPr id="337" name="Google Shape;337;p41"/>
                <p:cNvCxnSpPr/>
                <p:nvPr/>
              </p:nvCxnSpPr>
              <p:spPr>
                <a:xfrm>
                  <a:off x="715825" y="2569040"/>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338" name="Google Shape;338;p41"/>
                <p:cNvCxnSpPr/>
                <p:nvPr/>
              </p:nvCxnSpPr>
              <p:spPr>
                <a:xfrm>
                  <a:off x="715825" y="1145959"/>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339" name="Google Shape;339;p41"/>
                <p:cNvCxnSpPr/>
                <p:nvPr/>
              </p:nvCxnSpPr>
              <p:spPr>
                <a:xfrm>
                  <a:off x="1852350" y="537675"/>
                  <a:ext cx="0" cy="4074600"/>
                </a:xfrm>
                <a:prstGeom prst="straightConnector1">
                  <a:avLst/>
                </a:prstGeom>
                <a:noFill/>
                <a:ln w="9525" cap="flat" cmpd="sng">
                  <a:solidFill>
                    <a:schemeClr val="accent3"/>
                  </a:solidFill>
                  <a:prstDash val="solid"/>
                  <a:round/>
                  <a:headEnd type="none" w="med" len="med"/>
                  <a:tailEnd type="none" w="med" len="med"/>
                </a:ln>
              </p:spPr>
            </p:cxnSp>
            <p:cxnSp>
              <p:nvCxnSpPr>
                <p:cNvPr id="340" name="Google Shape;340;p41"/>
                <p:cNvCxnSpPr/>
                <p:nvPr/>
              </p:nvCxnSpPr>
              <p:spPr>
                <a:xfrm>
                  <a:off x="4581075" y="1140125"/>
                  <a:ext cx="0" cy="1431600"/>
                </a:xfrm>
                <a:prstGeom prst="straightConnector1">
                  <a:avLst/>
                </a:prstGeom>
                <a:noFill/>
                <a:ln w="9525" cap="flat" cmpd="sng">
                  <a:solidFill>
                    <a:schemeClr val="accent3"/>
                  </a:solidFill>
                  <a:prstDash val="solid"/>
                  <a:round/>
                  <a:headEnd type="none" w="med" len="med"/>
                  <a:tailEnd type="none" w="med" len="med"/>
                </a:ln>
              </p:spPr>
            </p:cxnSp>
            <p:cxnSp>
              <p:nvCxnSpPr>
                <p:cNvPr id="341" name="Google Shape;341;p41"/>
                <p:cNvCxnSpPr/>
                <p:nvPr/>
              </p:nvCxnSpPr>
              <p:spPr>
                <a:xfrm>
                  <a:off x="1745575" y="541500"/>
                  <a:ext cx="0" cy="4077300"/>
                </a:xfrm>
                <a:prstGeom prst="straightConnector1">
                  <a:avLst/>
                </a:prstGeom>
                <a:noFill/>
                <a:ln w="9525" cap="flat" cmpd="sng">
                  <a:solidFill>
                    <a:schemeClr val="accent3"/>
                  </a:solidFill>
                  <a:prstDash val="solid"/>
                  <a:round/>
                  <a:headEnd type="none" w="med" len="med"/>
                  <a:tailEnd type="none" w="med" len="med"/>
                </a:ln>
              </p:spPr>
            </p:cxnSp>
          </p:grpSp>
          <p:cxnSp>
            <p:nvCxnSpPr>
              <p:cNvPr id="342" name="Google Shape;342;p41"/>
              <p:cNvCxnSpPr/>
              <p:nvPr/>
            </p:nvCxnSpPr>
            <p:spPr>
              <a:xfrm>
                <a:off x="1238075" y="1153081"/>
                <a:ext cx="0" cy="3452400"/>
              </a:xfrm>
              <a:prstGeom prst="straightConnector1">
                <a:avLst/>
              </a:prstGeom>
              <a:noFill/>
              <a:ln w="9525" cap="flat" cmpd="sng">
                <a:solidFill>
                  <a:schemeClr val="accent3"/>
                </a:solidFill>
                <a:prstDash val="solid"/>
                <a:round/>
                <a:headEnd type="none" w="med" len="med"/>
                <a:tailEnd type="none" w="med" len="med"/>
              </a:ln>
            </p:spPr>
          </p:cxnSp>
        </p:grpSp>
        <p:cxnSp>
          <p:nvCxnSpPr>
            <p:cNvPr id="343" name="Google Shape;343;p41"/>
            <p:cNvCxnSpPr/>
            <p:nvPr/>
          </p:nvCxnSpPr>
          <p:spPr>
            <a:xfrm>
              <a:off x="715825" y="3247426"/>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4" name="Google Shape;344;p41"/>
            <p:cNvCxnSpPr/>
            <p:nvPr/>
          </p:nvCxnSpPr>
          <p:spPr>
            <a:xfrm>
              <a:off x="715825" y="3457528"/>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5" name="Google Shape;345;p41"/>
            <p:cNvCxnSpPr/>
            <p:nvPr/>
          </p:nvCxnSpPr>
          <p:spPr>
            <a:xfrm>
              <a:off x="715825" y="3914728"/>
              <a:ext cx="8425200" cy="0"/>
            </a:xfrm>
            <a:prstGeom prst="straightConnector1">
              <a:avLst/>
            </a:prstGeom>
            <a:noFill/>
            <a:ln w="9525" cap="flat" cmpd="sng">
              <a:solidFill>
                <a:srgbClr val="D3D3D3"/>
              </a:solidFill>
              <a:prstDash val="solid"/>
              <a:round/>
              <a:headEnd type="none" w="med" len="med"/>
              <a:tailEnd type="none" w="med" len="med"/>
            </a:ln>
          </p:spPr>
        </p:cxnSp>
        <p:cxnSp>
          <p:nvCxnSpPr>
            <p:cNvPr id="346" name="Google Shape;346;p41"/>
            <p:cNvCxnSpPr/>
            <p:nvPr/>
          </p:nvCxnSpPr>
          <p:spPr>
            <a:xfrm>
              <a:off x="6191075" y="1153075"/>
              <a:ext cx="0" cy="2766000"/>
            </a:xfrm>
            <a:prstGeom prst="straightConnector1">
              <a:avLst/>
            </a:prstGeom>
            <a:noFill/>
            <a:ln w="9525" cap="flat" cmpd="sng">
              <a:solidFill>
                <a:srgbClr val="D3D3D3"/>
              </a:solidFill>
              <a:prstDash val="solid"/>
              <a:round/>
              <a:headEnd type="none" w="med" len="med"/>
              <a:tailEnd type="none" w="med" len="med"/>
            </a:ln>
          </p:spPr>
        </p:cxnSp>
      </p:grpSp>
      <p:sp>
        <p:nvSpPr>
          <p:cNvPr id="348" name="Google Shape;348;p41"/>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6</a:t>
            </a:fld>
            <a:endParaRPr sz="1700">
              <a:solidFill>
                <a:schemeClr val="lt1"/>
              </a:solidFill>
              <a:latin typeface="Oswald Light"/>
              <a:ea typeface="Oswald Light"/>
              <a:cs typeface="Oswald Light"/>
              <a:sym typeface="Oswald Light"/>
            </a:endParaRPr>
          </a:p>
        </p:txBody>
      </p:sp>
      <p:sp>
        <p:nvSpPr>
          <p:cNvPr id="350" name="Google Shape;350;p41"/>
          <p:cNvSpPr/>
          <p:nvPr/>
        </p:nvSpPr>
        <p:spPr>
          <a:xfrm rot="15822951">
            <a:off x="4723829" y="1184864"/>
            <a:ext cx="1345500" cy="1345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41"/>
          <p:cNvGrpSpPr/>
          <p:nvPr/>
        </p:nvGrpSpPr>
        <p:grpSpPr>
          <a:xfrm rot="3896571">
            <a:off x="5299813" y="1735022"/>
            <a:ext cx="443445" cy="783511"/>
            <a:chOff x="6246775" y="1956800"/>
            <a:chExt cx="80300" cy="221675"/>
          </a:xfrm>
        </p:grpSpPr>
        <p:sp>
          <p:nvSpPr>
            <p:cNvPr id="357" name="Google Shape;357;p41"/>
            <p:cNvSpPr/>
            <p:nvPr/>
          </p:nvSpPr>
          <p:spPr>
            <a:xfrm>
              <a:off x="6246775" y="1956800"/>
              <a:ext cx="11900" cy="23850"/>
            </a:xfrm>
            <a:custGeom>
              <a:avLst/>
              <a:gdLst/>
              <a:ahLst/>
              <a:cxnLst/>
              <a:rect l="l" t="t" r="r" b="b"/>
              <a:pathLst>
                <a:path w="476" h="954" extrusionOk="0">
                  <a:moveTo>
                    <a:pt x="195" y="1"/>
                  </a:moveTo>
                  <a:cubicBezTo>
                    <a:pt x="187" y="1"/>
                    <a:pt x="178" y="1"/>
                    <a:pt x="170" y="2"/>
                  </a:cubicBezTo>
                  <a:cubicBezTo>
                    <a:pt x="68" y="13"/>
                    <a:pt x="1" y="104"/>
                    <a:pt x="12" y="206"/>
                  </a:cubicBezTo>
                  <a:cubicBezTo>
                    <a:pt x="12" y="206"/>
                    <a:pt x="23" y="353"/>
                    <a:pt x="46" y="500"/>
                  </a:cubicBezTo>
                  <a:cubicBezTo>
                    <a:pt x="68" y="658"/>
                    <a:pt x="91" y="805"/>
                    <a:pt x="91" y="805"/>
                  </a:cubicBezTo>
                  <a:cubicBezTo>
                    <a:pt x="112" y="898"/>
                    <a:pt x="189" y="953"/>
                    <a:pt x="280" y="953"/>
                  </a:cubicBezTo>
                  <a:cubicBezTo>
                    <a:pt x="289" y="953"/>
                    <a:pt x="297" y="953"/>
                    <a:pt x="306" y="952"/>
                  </a:cubicBezTo>
                  <a:cubicBezTo>
                    <a:pt x="408" y="929"/>
                    <a:pt x="475" y="839"/>
                    <a:pt x="464" y="748"/>
                  </a:cubicBezTo>
                  <a:cubicBezTo>
                    <a:pt x="464" y="748"/>
                    <a:pt x="441" y="601"/>
                    <a:pt x="419" y="454"/>
                  </a:cubicBezTo>
                  <a:cubicBezTo>
                    <a:pt x="396" y="307"/>
                    <a:pt x="385" y="160"/>
                    <a:pt x="385" y="160"/>
                  </a:cubicBezTo>
                  <a:cubicBezTo>
                    <a:pt x="374" y="66"/>
                    <a:pt x="296"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6252150" y="1989800"/>
              <a:ext cx="13300" cy="23725"/>
            </a:xfrm>
            <a:custGeom>
              <a:avLst/>
              <a:gdLst/>
              <a:ahLst/>
              <a:cxnLst/>
              <a:rect l="l" t="t" r="r" b="b"/>
              <a:pathLst>
                <a:path w="532" h="949" extrusionOk="0">
                  <a:moveTo>
                    <a:pt x="199" y="1"/>
                  </a:moveTo>
                  <a:cubicBezTo>
                    <a:pt x="185" y="1"/>
                    <a:pt x="172" y="2"/>
                    <a:pt x="159" y="5"/>
                  </a:cubicBezTo>
                  <a:cubicBezTo>
                    <a:pt x="57" y="28"/>
                    <a:pt x="0" y="118"/>
                    <a:pt x="12" y="220"/>
                  </a:cubicBezTo>
                  <a:cubicBezTo>
                    <a:pt x="12" y="220"/>
                    <a:pt x="46" y="367"/>
                    <a:pt x="80" y="514"/>
                  </a:cubicBezTo>
                  <a:cubicBezTo>
                    <a:pt x="113" y="661"/>
                    <a:pt x="147" y="808"/>
                    <a:pt x="147" y="808"/>
                  </a:cubicBezTo>
                  <a:cubicBezTo>
                    <a:pt x="167" y="894"/>
                    <a:pt x="243" y="948"/>
                    <a:pt x="329" y="948"/>
                  </a:cubicBezTo>
                  <a:cubicBezTo>
                    <a:pt x="343" y="948"/>
                    <a:pt x="358" y="947"/>
                    <a:pt x="373" y="943"/>
                  </a:cubicBezTo>
                  <a:cubicBezTo>
                    <a:pt x="475" y="909"/>
                    <a:pt x="532" y="819"/>
                    <a:pt x="509" y="717"/>
                  </a:cubicBezTo>
                  <a:cubicBezTo>
                    <a:pt x="509" y="717"/>
                    <a:pt x="475" y="582"/>
                    <a:pt x="441" y="435"/>
                  </a:cubicBezTo>
                  <a:cubicBezTo>
                    <a:pt x="407" y="288"/>
                    <a:pt x="373" y="141"/>
                    <a:pt x="373" y="141"/>
                  </a:cubicBezTo>
                  <a:cubicBezTo>
                    <a:pt x="364" y="62"/>
                    <a:pt x="28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6259775" y="2022300"/>
              <a:ext cx="14150" cy="23450"/>
            </a:xfrm>
            <a:custGeom>
              <a:avLst/>
              <a:gdLst/>
              <a:ahLst/>
              <a:cxnLst/>
              <a:rect l="l" t="t" r="r" b="b"/>
              <a:pathLst>
                <a:path w="566" h="938" extrusionOk="0">
                  <a:moveTo>
                    <a:pt x="204" y="0"/>
                  </a:moveTo>
                  <a:cubicBezTo>
                    <a:pt x="189" y="0"/>
                    <a:pt x="174" y="2"/>
                    <a:pt x="159" y="5"/>
                  </a:cubicBezTo>
                  <a:cubicBezTo>
                    <a:pt x="57" y="39"/>
                    <a:pt x="1" y="141"/>
                    <a:pt x="35" y="231"/>
                  </a:cubicBezTo>
                  <a:lnTo>
                    <a:pt x="182" y="808"/>
                  </a:lnTo>
                  <a:cubicBezTo>
                    <a:pt x="210" y="885"/>
                    <a:pt x="288" y="937"/>
                    <a:pt x="367" y="937"/>
                  </a:cubicBezTo>
                  <a:cubicBezTo>
                    <a:pt x="380" y="937"/>
                    <a:pt x="394" y="936"/>
                    <a:pt x="408" y="932"/>
                  </a:cubicBezTo>
                  <a:cubicBezTo>
                    <a:pt x="509" y="910"/>
                    <a:pt x="566" y="808"/>
                    <a:pt x="543" y="706"/>
                  </a:cubicBezTo>
                  <a:lnTo>
                    <a:pt x="385" y="141"/>
                  </a:lnTo>
                  <a:cubicBezTo>
                    <a:pt x="366" y="54"/>
                    <a:pt x="289" y="0"/>
                    <a:pt x="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6268550" y="2054800"/>
              <a:ext cx="13025" cy="23625"/>
            </a:xfrm>
            <a:custGeom>
              <a:avLst/>
              <a:gdLst/>
              <a:ahLst/>
              <a:cxnLst/>
              <a:rect l="l" t="t" r="r" b="b"/>
              <a:pathLst>
                <a:path w="521" h="945" extrusionOk="0">
                  <a:moveTo>
                    <a:pt x="199" y="0"/>
                  </a:moveTo>
                  <a:cubicBezTo>
                    <a:pt x="186" y="0"/>
                    <a:pt x="172" y="2"/>
                    <a:pt x="158" y="5"/>
                  </a:cubicBezTo>
                  <a:cubicBezTo>
                    <a:pt x="57" y="28"/>
                    <a:pt x="0" y="130"/>
                    <a:pt x="11" y="220"/>
                  </a:cubicBezTo>
                  <a:lnTo>
                    <a:pt x="79" y="503"/>
                  </a:lnTo>
                  <a:cubicBezTo>
                    <a:pt x="113" y="650"/>
                    <a:pt x="136" y="797"/>
                    <a:pt x="136" y="797"/>
                  </a:cubicBezTo>
                  <a:cubicBezTo>
                    <a:pt x="157" y="880"/>
                    <a:pt x="236" y="945"/>
                    <a:pt x="328" y="945"/>
                  </a:cubicBezTo>
                  <a:cubicBezTo>
                    <a:pt x="336" y="945"/>
                    <a:pt x="343" y="944"/>
                    <a:pt x="351" y="944"/>
                  </a:cubicBezTo>
                  <a:cubicBezTo>
                    <a:pt x="452" y="921"/>
                    <a:pt x="520" y="831"/>
                    <a:pt x="498" y="729"/>
                  </a:cubicBezTo>
                  <a:cubicBezTo>
                    <a:pt x="498" y="729"/>
                    <a:pt x="475" y="582"/>
                    <a:pt x="441" y="435"/>
                  </a:cubicBezTo>
                  <a:lnTo>
                    <a:pt x="373" y="141"/>
                  </a:lnTo>
                  <a:cubicBezTo>
                    <a:pt x="364" y="54"/>
                    <a:pt x="280"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6274475" y="2087675"/>
              <a:ext cx="11050" cy="23825"/>
            </a:xfrm>
            <a:custGeom>
              <a:avLst/>
              <a:gdLst/>
              <a:ahLst/>
              <a:cxnLst/>
              <a:rect l="l" t="t" r="r" b="b"/>
              <a:pathLst>
                <a:path w="442" h="953" extrusionOk="0">
                  <a:moveTo>
                    <a:pt x="192" y="0"/>
                  </a:moveTo>
                  <a:cubicBezTo>
                    <a:pt x="185" y="0"/>
                    <a:pt x="178" y="1"/>
                    <a:pt x="170" y="2"/>
                  </a:cubicBezTo>
                  <a:cubicBezTo>
                    <a:pt x="68" y="13"/>
                    <a:pt x="1" y="103"/>
                    <a:pt x="12" y="205"/>
                  </a:cubicBezTo>
                  <a:cubicBezTo>
                    <a:pt x="12" y="205"/>
                    <a:pt x="34" y="352"/>
                    <a:pt x="34" y="499"/>
                  </a:cubicBezTo>
                  <a:cubicBezTo>
                    <a:pt x="46" y="635"/>
                    <a:pt x="57" y="782"/>
                    <a:pt x="57" y="782"/>
                  </a:cubicBezTo>
                  <a:cubicBezTo>
                    <a:pt x="68" y="877"/>
                    <a:pt x="148" y="952"/>
                    <a:pt x="241" y="952"/>
                  </a:cubicBezTo>
                  <a:cubicBezTo>
                    <a:pt x="248" y="952"/>
                    <a:pt x="254" y="952"/>
                    <a:pt x="261" y="951"/>
                  </a:cubicBezTo>
                  <a:cubicBezTo>
                    <a:pt x="362" y="951"/>
                    <a:pt x="441" y="861"/>
                    <a:pt x="430" y="759"/>
                  </a:cubicBezTo>
                  <a:cubicBezTo>
                    <a:pt x="430" y="759"/>
                    <a:pt x="419" y="612"/>
                    <a:pt x="408" y="465"/>
                  </a:cubicBezTo>
                  <a:cubicBezTo>
                    <a:pt x="396" y="307"/>
                    <a:pt x="374" y="160"/>
                    <a:pt x="374" y="160"/>
                  </a:cubicBezTo>
                  <a:cubicBezTo>
                    <a:pt x="363" y="66"/>
                    <a:pt x="285" y="0"/>
                    <a:pt x="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p:nvPr/>
          </p:nvSpPr>
          <p:spPr>
            <a:xfrm>
              <a:off x="6276175" y="2121050"/>
              <a:ext cx="9925" cy="24050"/>
            </a:xfrm>
            <a:custGeom>
              <a:avLst/>
              <a:gdLst/>
              <a:ahLst/>
              <a:cxnLst/>
              <a:rect l="l" t="t" r="r" b="b"/>
              <a:pathLst>
                <a:path w="397" h="962" extrusionOk="0">
                  <a:moveTo>
                    <a:pt x="204" y="1"/>
                  </a:moveTo>
                  <a:cubicBezTo>
                    <a:pt x="102" y="1"/>
                    <a:pt x="12" y="80"/>
                    <a:pt x="23" y="182"/>
                  </a:cubicBezTo>
                  <a:cubicBezTo>
                    <a:pt x="23" y="182"/>
                    <a:pt x="23" y="216"/>
                    <a:pt x="23" y="272"/>
                  </a:cubicBezTo>
                  <a:cubicBezTo>
                    <a:pt x="12" y="329"/>
                    <a:pt x="12" y="408"/>
                    <a:pt x="12" y="476"/>
                  </a:cubicBezTo>
                  <a:lnTo>
                    <a:pt x="0" y="770"/>
                  </a:lnTo>
                  <a:cubicBezTo>
                    <a:pt x="0" y="871"/>
                    <a:pt x="79" y="950"/>
                    <a:pt x="181" y="962"/>
                  </a:cubicBezTo>
                  <a:cubicBezTo>
                    <a:pt x="283" y="962"/>
                    <a:pt x="373" y="883"/>
                    <a:pt x="373" y="781"/>
                  </a:cubicBezTo>
                  <a:cubicBezTo>
                    <a:pt x="373" y="781"/>
                    <a:pt x="385" y="634"/>
                    <a:pt x="385" y="487"/>
                  </a:cubicBezTo>
                  <a:cubicBezTo>
                    <a:pt x="385" y="408"/>
                    <a:pt x="385" y="329"/>
                    <a:pt x="385" y="272"/>
                  </a:cubicBezTo>
                  <a:cubicBezTo>
                    <a:pt x="396" y="216"/>
                    <a:pt x="385" y="182"/>
                    <a:pt x="385" y="182"/>
                  </a:cubicBezTo>
                  <a:cubicBezTo>
                    <a:pt x="385" y="80"/>
                    <a:pt x="306"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6273350" y="2154400"/>
              <a:ext cx="11325" cy="24075"/>
            </a:xfrm>
            <a:custGeom>
              <a:avLst/>
              <a:gdLst/>
              <a:ahLst/>
              <a:cxnLst/>
              <a:rect l="l" t="t" r="r" b="b"/>
              <a:pathLst>
                <a:path w="453" h="963" extrusionOk="0">
                  <a:moveTo>
                    <a:pt x="272" y="1"/>
                  </a:moveTo>
                  <a:cubicBezTo>
                    <a:pt x="170" y="1"/>
                    <a:pt x="79" y="69"/>
                    <a:pt x="68" y="170"/>
                  </a:cubicBezTo>
                  <a:cubicBezTo>
                    <a:pt x="68" y="170"/>
                    <a:pt x="57" y="317"/>
                    <a:pt x="46" y="464"/>
                  </a:cubicBezTo>
                  <a:lnTo>
                    <a:pt x="12" y="758"/>
                  </a:lnTo>
                  <a:cubicBezTo>
                    <a:pt x="0" y="860"/>
                    <a:pt x="79" y="939"/>
                    <a:pt x="181" y="962"/>
                  </a:cubicBezTo>
                  <a:cubicBezTo>
                    <a:pt x="188" y="963"/>
                    <a:pt x="194" y="963"/>
                    <a:pt x="201" y="963"/>
                  </a:cubicBezTo>
                  <a:cubicBezTo>
                    <a:pt x="294" y="963"/>
                    <a:pt x="374" y="887"/>
                    <a:pt x="385" y="792"/>
                  </a:cubicBezTo>
                  <a:lnTo>
                    <a:pt x="419" y="498"/>
                  </a:lnTo>
                  <a:cubicBezTo>
                    <a:pt x="430" y="351"/>
                    <a:pt x="441" y="204"/>
                    <a:pt x="441" y="204"/>
                  </a:cubicBezTo>
                  <a:cubicBezTo>
                    <a:pt x="453" y="103"/>
                    <a:pt x="373" y="12"/>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6281550" y="2002025"/>
              <a:ext cx="31400" cy="151000"/>
            </a:xfrm>
            <a:custGeom>
              <a:avLst/>
              <a:gdLst/>
              <a:ahLst/>
              <a:cxnLst/>
              <a:rect l="l" t="t" r="r" b="b"/>
              <a:pathLst>
                <a:path w="1256" h="6040" extrusionOk="0">
                  <a:moveTo>
                    <a:pt x="134" y="0"/>
                  </a:moveTo>
                  <a:cubicBezTo>
                    <a:pt x="127" y="0"/>
                    <a:pt x="120" y="1"/>
                    <a:pt x="113" y="2"/>
                  </a:cubicBezTo>
                  <a:cubicBezTo>
                    <a:pt x="45" y="25"/>
                    <a:pt x="0" y="93"/>
                    <a:pt x="23" y="160"/>
                  </a:cubicBezTo>
                  <a:cubicBezTo>
                    <a:pt x="113" y="567"/>
                    <a:pt x="215" y="940"/>
                    <a:pt x="317" y="1291"/>
                  </a:cubicBezTo>
                  <a:cubicBezTo>
                    <a:pt x="678" y="2625"/>
                    <a:pt x="995" y="3778"/>
                    <a:pt x="859" y="5904"/>
                  </a:cubicBezTo>
                  <a:cubicBezTo>
                    <a:pt x="848" y="5983"/>
                    <a:pt x="905" y="6039"/>
                    <a:pt x="984" y="6039"/>
                  </a:cubicBezTo>
                  <a:cubicBezTo>
                    <a:pt x="1052" y="6039"/>
                    <a:pt x="1108" y="5994"/>
                    <a:pt x="1119" y="5926"/>
                  </a:cubicBezTo>
                  <a:cubicBezTo>
                    <a:pt x="1255" y="3756"/>
                    <a:pt x="916" y="2523"/>
                    <a:pt x="565" y="1223"/>
                  </a:cubicBezTo>
                  <a:cubicBezTo>
                    <a:pt x="464" y="873"/>
                    <a:pt x="362" y="500"/>
                    <a:pt x="271" y="104"/>
                  </a:cubicBezTo>
                  <a:cubicBezTo>
                    <a:pt x="251" y="43"/>
                    <a:pt x="195" y="0"/>
                    <a:pt x="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1"/>
            <p:cNvSpPr/>
            <p:nvPr/>
          </p:nvSpPr>
          <p:spPr>
            <a:xfrm>
              <a:off x="6303025" y="2022350"/>
              <a:ext cx="24050" cy="109750"/>
            </a:xfrm>
            <a:custGeom>
              <a:avLst/>
              <a:gdLst/>
              <a:ahLst/>
              <a:cxnLst/>
              <a:rect l="l" t="t" r="r" b="b"/>
              <a:pathLst>
                <a:path w="962" h="4390" extrusionOk="0">
                  <a:moveTo>
                    <a:pt x="139" y="1"/>
                  </a:moveTo>
                  <a:cubicBezTo>
                    <a:pt x="131" y="1"/>
                    <a:pt x="122" y="2"/>
                    <a:pt x="113" y="3"/>
                  </a:cubicBezTo>
                  <a:cubicBezTo>
                    <a:pt x="46" y="26"/>
                    <a:pt x="0" y="94"/>
                    <a:pt x="23" y="161"/>
                  </a:cubicBezTo>
                  <a:lnTo>
                    <a:pt x="113" y="478"/>
                  </a:lnTo>
                  <a:cubicBezTo>
                    <a:pt x="407" y="1586"/>
                    <a:pt x="701" y="2637"/>
                    <a:pt x="679" y="4254"/>
                  </a:cubicBezTo>
                  <a:cubicBezTo>
                    <a:pt x="679" y="4333"/>
                    <a:pt x="735" y="4390"/>
                    <a:pt x="814" y="4390"/>
                  </a:cubicBezTo>
                  <a:cubicBezTo>
                    <a:pt x="882" y="4390"/>
                    <a:pt x="939" y="4333"/>
                    <a:pt x="939" y="4265"/>
                  </a:cubicBezTo>
                  <a:cubicBezTo>
                    <a:pt x="961" y="2603"/>
                    <a:pt x="667" y="1541"/>
                    <a:pt x="362" y="410"/>
                  </a:cubicBezTo>
                  <a:lnTo>
                    <a:pt x="272" y="94"/>
                  </a:lnTo>
                  <a:cubicBezTo>
                    <a:pt x="252" y="34"/>
                    <a:pt x="198" y="1"/>
                    <a:pt x="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Picture 39">
            <a:extLst>
              <a:ext uri="{FF2B5EF4-FFF2-40B4-BE49-F238E27FC236}">
                <a16:creationId xmlns:a16="http://schemas.microsoft.com/office/drawing/2014/main" id="{1101152D-29C4-1EC0-A863-EF9C8E97A6D6}"/>
              </a:ext>
            </a:extLst>
          </p:cNvPr>
          <p:cNvPicPr>
            <a:picLocks noChangeAspect="1"/>
          </p:cNvPicPr>
          <p:nvPr/>
        </p:nvPicPr>
        <p:blipFill>
          <a:blip r:embed="rId3"/>
          <a:stretch>
            <a:fillRect/>
          </a:stretch>
        </p:blipFill>
        <p:spPr>
          <a:xfrm>
            <a:off x="4951856" y="1249649"/>
            <a:ext cx="1018470" cy="821566"/>
          </a:xfrm>
          <a:prstGeom prst="rect">
            <a:avLst/>
          </a:prstGeom>
        </p:spPr>
      </p:pic>
      <p:sp>
        <p:nvSpPr>
          <p:cNvPr id="3" name="Subtitle 2">
            <a:extLst>
              <a:ext uri="{FF2B5EF4-FFF2-40B4-BE49-F238E27FC236}">
                <a16:creationId xmlns:a16="http://schemas.microsoft.com/office/drawing/2014/main" id="{6C9490AB-1B80-AF34-C210-1DD1F6CF0DE5}"/>
              </a:ext>
            </a:extLst>
          </p:cNvPr>
          <p:cNvSpPr>
            <a:spLocks noGrp="1"/>
          </p:cNvSpPr>
          <p:nvPr>
            <p:ph type="subTitle" idx="1"/>
          </p:nvPr>
        </p:nvSpPr>
        <p:spPr/>
        <p:txBody>
          <a:bodyPr/>
          <a:lstStyle/>
          <a:p>
            <a:endParaRPr lang="en-MX"/>
          </a:p>
        </p:txBody>
      </p:sp>
    </p:spTree>
    <p:extLst>
      <p:ext uri="{BB962C8B-B14F-4D97-AF65-F5344CB8AC3E}">
        <p14:creationId xmlns:p14="http://schemas.microsoft.com/office/powerpoint/2010/main" val="368340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44" title="Chart">
            <a:hlinkClick r:id="rId3"/>
          </p:cNvPr>
          <p:cNvPicPr preferRelativeResize="0"/>
          <p:nvPr/>
        </p:nvPicPr>
        <p:blipFill>
          <a:blip r:embed="rId4">
            <a:alphaModFix/>
          </a:blip>
          <a:stretch>
            <a:fillRect/>
          </a:stretch>
        </p:blipFill>
        <p:spPr>
          <a:xfrm>
            <a:off x="3014054" y="1135552"/>
            <a:ext cx="3008377" cy="2946256"/>
          </a:xfrm>
          <a:prstGeom prst="rect">
            <a:avLst/>
          </a:prstGeom>
          <a:noFill/>
          <a:ln>
            <a:solidFill>
              <a:schemeClr val="bg1"/>
            </a:solidFill>
          </a:ln>
        </p:spPr>
      </p:pic>
      <p:sp>
        <p:nvSpPr>
          <p:cNvPr id="461" name="Google Shape;461;p44"/>
          <p:cNvSpPr txBox="1">
            <a:spLocks noGrp="1"/>
          </p:cNvSpPr>
          <p:nvPr>
            <p:ph type="title"/>
          </p:nvPr>
        </p:nvSpPr>
        <p:spPr>
          <a:xfrm>
            <a:off x="722375" y="530350"/>
            <a:ext cx="77139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462" name="Google Shape;462;p44"/>
          <p:cNvSpPr txBox="1">
            <a:spLocks noGrp="1"/>
          </p:cNvSpPr>
          <p:nvPr>
            <p:ph type="subTitle" idx="4294967295"/>
          </p:nvPr>
        </p:nvSpPr>
        <p:spPr>
          <a:xfrm>
            <a:off x="455155" y="1347109"/>
            <a:ext cx="2228700" cy="47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b="1">
                <a:latin typeface="Oswald"/>
                <a:ea typeface="Oswald"/>
                <a:cs typeface="Oswald"/>
                <a:sym typeface="Oswald"/>
              </a:rPr>
              <a:t>Testing Images</a:t>
            </a:r>
            <a:endParaRPr sz="2400" b="1">
              <a:latin typeface="Oswald"/>
              <a:ea typeface="Oswald"/>
              <a:cs typeface="Oswald"/>
              <a:sym typeface="Oswald"/>
            </a:endParaRPr>
          </a:p>
        </p:txBody>
      </p:sp>
      <p:sp>
        <p:nvSpPr>
          <p:cNvPr id="468" name="Google Shape;468;p44"/>
          <p:cNvSpPr txBox="1">
            <a:spLocks noGrp="1"/>
          </p:cNvSpPr>
          <p:nvPr>
            <p:ph type="subTitle" idx="4294967295"/>
          </p:nvPr>
        </p:nvSpPr>
        <p:spPr>
          <a:xfrm>
            <a:off x="6239696" y="3158235"/>
            <a:ext cx="2228700" cy="47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Oswald"/>
                <a:ea typeface="Oswald"/>
                <a:cs typeface="Oswald"/>
                <a:sym typeface="Oswald"/>
              </a:rPr>
              <a:t>Training Images</a:t>
            </a:r>
            <a:endParaRPr sz="2400" b="1">
              <a:solidFill>
                <a:schemeClr val="dk2"/>
              </a:solidFill>
              <a:latin typeface="Oswald"/>
              <a:ea typeface="Oswald"/>
              <a:cs typeface="Oswald"/>
              <a:sym typeface="Oswald"/>
            </a:endParaRPr>
          </a:p>
        </p:txBody>
      </p:sp>
      <p:sp>
        <p:nvSpPr>
          <p:cNvPr id="469" name="Google Shape;469;p44"/>
          <p:cNvSpPr txBox="1">
            <a:spLocks noGrp="1"/>
          </p:cNvSpPr>
          <p:nvPr>
            <p:ph type="subTitle" idx="4294967295"/>
          </p:nvPr>
        </p:nvSpPr>
        <p:spPr>
          <a:xfrm>
            <a:off x="724467" y="4349499"/>
            <a:ext cx="7596282" cy="1316942"/>
          </a:xfrm>
          <a:prstGeom prst="rect">
            <a:avLst/>
          </a:prstGeom>
        </p:spPr>
        <p:txBody>
          <a:bodyPr spcFirstLastPara="1" wrap="square" lIns="91425" tIns="91425" rIns="91425" bIns="91425" anchor="t" anchorCtr="0">
            <a:noAutofit/>
          </a:bodyPr>
          <a:lstStyle/>
          <a:p>
            <a:pPr marL="171450" indent="-171450"/>
            <a:r>
              <a:rPr lang="en-US" sz="1100"/>
              <a:t>Containing images of track, with objects on and off the track.</a:t>
            </a:r>
          </a:p>
          <a:p>
            <a:pPr marL="171450" indent="-171450"/>
            <a:r>
              <a:rPr lang="en-US" sz="1100"/>
              <a:t>Training norm .csv file</a:t>
            </a:r>
          </a:p>
          <a:p>
            <a:pPr marL="171450" indent="-171450"/>
            <a:r>
              <a:rPr lang="en-US" sz="1100"/>
              <a:t>No labels for the Testing Images</a:t>
            </a:r>
          </a:p>
        </p:txBody>
      </p:sp>
      <p:sp>
        <p:nvSpPr>
          <p:cNvPr id="470" name="Google Shape;470;p44"/>
          <p:cNvSpPr txBox="1"/>
          <p:nvPr/>
        </p:nvSpPr>
        <p:spPr>
          <a:xfrm>
            <a:off x="4101137" y="2526970"/>
            <a:ext cx="895093" cy="243900"/>
          </a:xfrm>
          <a:prstGeom prst="rect">
            <a:avLst/>
          </a:prstGeom>
          <a:noFill/>
          <a:ln>
            <a:noFill/>
          </a:ln>
        </p:spPr>
        <p:txBody>
          <a:bodyPr spcFirstLastPara="1" wrap="square" lIns="91425" tIns="91425" rIns="91425" bIns="91425" anchor="ctr" anchorCtr="0">
            <a:noAutofit/>
          </a:bodyPr>
          <a:lstStyle/>
          <a:p>
            <a:pPr lvl="0" algn="ctr"/>
            <a:r>
              <a:rPr lang="en-US" sz="1800"/>
              <a:t>14,820 </a:t>
            </a:r>
          </a:p>
          <a:p>
            <a:pPr lvl="0" algn="ctr"/>
            <a:r>
              <a:rPr lang="en-US" sz="1800"/>
              <a:t>files</a:t>
            </a:r>
            <a:endParaRPr>
              <a:solidFill>
                <a:schemeClr val="lt2"/>
              </a:solidFill>
              <a:latin typeface="Raleway Medium"/>
              <a:ea typeface="Raleway Medium"/>
              <a:cs typeface="Raleway Medium"/>
              <a:sym typeface="Raleway Medium"/>
            </a:endParaRPr>
          </a:p>
        </p:txBody>
      </p:sp>
      <p:grpSp>
        <p:nvGrpSpPr>
          <p:cNvPr id="475" name="Google Shape;475;p44"/>
          <p:cNvGrpSpPr/>
          <p:nvPr/>
        </p:nvGrpSpPr>
        <p:grpSpPr>
          <a:xfrm>
            <a:off x="659594" y="362689"/>
            <a:ext cx="7716798" cy="4566300"/>
            <a:chOff x="715843" y="288450"/>
            <a:chExt cx="7716798" cy="4566300"/>
          </a:xfrm>
        </p:grpSpPr>
        <p:grpSp>
          <p:nvGrpSpPr>
            <p:cNvPr id="476" name="Google Shape;476;p44"/>
            <p:cNvGrpSpPr/>
            <p:nvPr/>
          </p:nvGrpSpPr>
          <p:grpSpPr>
            <a:xfrm>
              <a:off x="715843" y="288450"/>
              <a:ext cx="7716798" cy="4566300"/>
              <a:chOff x="715843" y="288450"/>
              <a:chExt cx="7716798" cy="4566300"/>
            </a:xfrm>
          </p:grpSpPr>
          <p:grpSp>
            <p:nvGrpSpPr>
              <p:cNvPr id="477" name="Google Shape;477;p44"/>
              <p:cNvGrpSpPr/>
              <p:nvPr/>
            </p:nvGrpSpPr>
            <p:grpSpPr>
              <a:xfrm>
                <a:off x="715843" y="466710"/>
                <a:ext cx="7714113" cy="463265"/>
                <a:chOff x="715825" y="1559419"/>
                <a:chExt cx="8425200" cy="463265"/>
              </a:xfrm>
            </p:grpSpPr>
            <p:cxnSp>
              <p:nvCxnSpPr>
                <p:cNvPr id="478" name="Google Shape;478;p44"/>
                <p:cNvCxnSpPr/>
                <p:nvPr/>
              </p:nvCxnSpPr>
              <p:spPr>
                <a:xfrm>
                  <a:off x="715825" y="2022684"/>
                  <a:ext cx="8425200" cy="0"/>
                </a:xfrm>
                <a:prstGeom prst="straightConnector1">
                  <a:avLst/>
                </a:prstGeom>
                <a:noFill/>
                <a:ln w="9525" cap="flat" cmpd="sng">
                  <a:solidFill>
                    <a:schemeClr val="accent3"/>
                  </a:solidFill>
                  <a:prstDash val="solid"/>
                  <a:round/>
                  <a:headEnd type="none" w="med" len="med"/>
                  <a:tailEnd type="none" w="med" len="med"/>
                </a:ln>
              </p:spPr>
            </p:cxnSp>
            <p:cxnSp>
              <p:nvCxnSpPr>
                <p:cNvPr id="479" name="Google Shape;479;p44"/>
                <p:cNvCxnSpPr/>
                <p:nvPr/>
              </p:nvCxnSpPr>
              <p:spPr>
                <a:xfrm>
                  <a:off x="715825" y="1559419"/>
                  <a:ext cx="8425200" cy="0"/>
                </a:xfrm>
                <a:prstGeom prst="straightConnector1">
                  <a:avLst/>
                </a:prstGeom>
                <a:noFill/>
                <a:ln w="9525" cap="flat" cmpd="sng">
                  <a:solidFill>
                    <a:schemeClr val="accent3"/>
                  </a:solidFill>
                  <a:prstDash val="solid"/>
                  <a:round/>
                  <a:headEnd type="none" w="med" len="med"/>
                  <a:tailEnd type="none" w="med" len="med"/>
                </a:ln>
              </p:spPr>
            </p:cxnSp>
          </p:grpSp>
          <p:cxnSp>
            <p:nvCxnSpPr>
              <p:cNvPr id="480" name="Google Shape;480;p44"/>
              <p:cNvCxnSpPr/>
              <p:nvPr/>
            </p:nvCxnSpPr>
            <p:spPr>
              <a:xfrm>
                <a:off x="717007" y="288450"/>
                <a:ext cx="0" cy="4566300"/>
              </a:xfrm>
              <a:prstGeom prst="straightConnector1">
                <a:avLst/>
              </a:prstGeom>
              <a:noFill/>
              <a:ln w="9525" cap="flat" cmpd="sng">
                <a:solidFill>
                  <a:schemeClr val="dk1"/>
                </a:solidFill>
                <a:prstDash val="solid"/>
                <a:round/>
                <a:headEnd type="none" w="med" len="med"/>
                <a:tailEnd type="none" w="med" len="med"/>
              </a:ln>
            </p:spPr>
          </p:cxnSp>
          <p:cxnSp>
            <p:nvCxnSpPr>
              <p:cNvPr id="481" name="Google Shape;481;p44"/>
              <p:cNvCxnSpPr/>
              <p:nvPr/>
            </p:nvCxnSpPr>
            <p:spPr>
              <a:xfrm>
                <a:off x="715843" y="1762040"/>
                <a:ext cx="2134500" cy="0"/>
              </a:xfrm>
              <a:prstGeom prst="straightConnector1">
                <a:avLst/>
              </a:prstGeom>
              <a:noFill/>
              <a:ln w="9525" cap="flat" cmpd="sng">
                <a:solidFill>
                  <a:schemeClr val="accent3"/>
                </a:solidFill>
                <a:prstDash val="solid"/>
                <a:round/>
                <a:headEnd type="none" w="med" len="med"/>
                <a:tailEnd type="none" w="med" len="med"/>
              </a:ln>
            </p:spPr>
          </p:cxnSp>
          <p:cxnSp>
            <p:nvCxnSpPr>
              <p:cNvPr id="482" name="Google Shape;482;p44"/>
              <p:cNvCxnSpPr/>
              <p:nvPr/>
            </p:nvCxnSpPr>
            <p:spPr>
              <a:xfrm>
                <a:off x="715843" y="3633715"/>
                <a:ext cx="2134500" cy="0"/>
              </a:xfrm>
              <a:prstGeom prst="straightConnector1">
                <a:avLst/>
              </a:prstGeom>
              <a:noFill/>
              <a:ln w="9525" cap="flat" cmpd="sng">
                <a:solidFill>
                  <a:schemeClr val="accent3"/>
                </a:solidFill>
                <a:prstDash val="solid"/>
                <a:round/>
                <a:headEnd type="none" w="med" len="med"/>
                <a:tailEnd type="none" w="med" len="med"/>
              </a:ln>
            </p:spPr>
          </p:cxnSp>
          <p:cxnSp>
            <p:nvCxnSpPr>
              <p:cNvPr id="483" name="Google Shape;483;p44"/>
              <p:cNvCxnSpPr/>
              <p:nvPr/>
            </p:nvCxnSpPr>
            <p:spPr>
              <a:xfrm>
                <a:off x="6295643" y="1759065"/>
                <a:ext cx="2134500" cy="0"/>
              </a:xfrm>
              <a:prstGeom prst="straightConnector1">
                <a:avLst/>
              </a:prstGeom>
              <a:noFill/>
              <a:ln w="9525" cap="flat" cmpd="sng">
                <a:solidFill>
                  <a:schemeClr val="accent3"/>
                </a:solidFill>
                <a:prstDash val="solid"/>
                <a:round/>
                <a:headEnd type="none" w="med" len="med"/>
                <a:tailEnd type="none" w="med" len="med"/>
              </a:ln>
            </p:spPr>
          </p:cxnSp>
          <p:cxnSp>
            <p:nvCxnSpPr>
              <p:cNvPr id="484" name="Google Shape;484;p44"/>
              <p:cNvCxnSpPr/>
              <p:nvPr/>
            </p:nvCxnSpPr>
            <p:spPr>
              <a:xfrm>
                <a:off x="6295643" y="3630740"/>
                <a:ext cx="2134500" cy="0"/>
              </a:xfrm>
              <a:prstGeom prst="straightConnector1">
                <a:avLst/>
              </a:prstGeom>
              <a:noFill/>
              <a:ln w="9525" cap="flat" cmpd="sng">
                <a:solidFill>
                  <a:schemeClr val="accent3"/>
                </a:solidFill>
                <a:prstDash val="solid"/>
                <a:round/>
                <a:headEnd type="none" w="med" len="med"/>
                <a:tailEnd type="none" w="med" len="med"/>
              </a:ln>
            </p:spPr>
          </p:cxnSp>
          <p:cxnSp>
            <p:nvCxnSpPr>
              <p:cNvPr id="485" name="Google Shape;485;p44"/>
              <p:cNvCxnSpPr/>
              <p:nvPr/>
            </p:nvCxnSpPr>
            <p:spPr>
              <a:xfrm>
                <a:off x="8432641" y="288450"/>
                <a:ext cx="0" cy="4194300"/>
              </a:xfrm>
              <a:prstGeom prst="straightConnector1">
                <a:avLst/>
              </a:prstGeom>
              <a:noFill/>
              <a:ln w="9525" cap="flat" cmpd="sng">
                <a:solidFill>
                  <a:schemeClr val="dk1"/>
                </a:solidFill>
                <a:prstDash val="solid"/>
                <a:round/>
                <a:headEnd type="none" w="med" len="med"/>
                <a:tailEnd type="none" w="med" len="med"/>
              </a:ln>
            </p:spPr>
          </p:cxnSp>
        </p:grpSp>
        <p:cxnSp>
          <p:nvCxnSpPr>
            <p:cNvPr id="486" name="Google Shape;486;p44"/>
            <p:cNvCxnSpPr/>
            <p:nvPr/>
          </p:nvCxnSpPr>
          <p:spPr>
            <a:xfrm>
              <a:off x="2856048" y="349908"/>
              <a:ext cx="0" cy="3946200"/>
            </a:xfrm>
            <a:prstGeom prst="straightConnector1">
              <a:avLst/>
            </a:prstGeom>
            <a:noFill/>
            <a:ln w="9525" cap="flat" cmpd="sng">
              <a:solidFill>
                <a:schemeClr val="accent3"/>
              </a:solidFill>
              <a:prstDash val="solid"/>
              <a:round/>
              <a:headEnd type="none" w="med" len="med"/>
              <a:tailEnd type="none" w="med" len="med"/>
            </a:ln>
          </p:spPr>
        </p:cxnSp>
        <p:cxnSp>
          <p:nvCxnSpPr>
            <p:cNvPr id="487" name="Google Shape;487;p44"/>
            <p:cNvCxnSpPr/>
            <p:nvPr/>
          </p:nvCxnSpPr>
          <p:spPr>
            <a:xfrm>
              <a:off x="6304482" y="349908"/>
              <a:ext cx="0" cy="3936300"/>
            </a:xfrm>
            <a:prstGeom prst="straightConnector1">
              <a:avLst/>
            </a:prstGeom>
            <a:noFill/>
            <a:ln w="9525" cap="flat" cmpd="sng">
              <a:solidFill>
                <a:schemeClr val="accent3"/>
              </a:solidFill>
              <a:prstDash val="solid"/>
              <a:round/>
              <a:headEnd type="none" w="med" len="med"/>
              <a:tailEnd type="none" w="med" len="med"/>
            </a:ln>
          </p:spPr>
        </p:cxnSp>
      </p:grpSp>
      <p:sp>
        <p:nvSpPr>
          <p:cNvPr id="489" name="Google Shape;489;p44"/>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7</a:t>
            </a:fld>
            <a:endParaRPr sz="1700">
              <a:solidFill>
                <a:schemeClr val="lt1"/>
              </a:solidFill>
              <a:latin typeface="Oswald Light"/>
              <a:ea typeface="Oswald Light"/>
              <a:cs typeface="Oswald Light"/>
              <a:sym typeface="Oswald Light"/>
            </a:endParaRPr>
          </a:p>
        </p:txBody>
      </p:sp>
      <p:graphicFrame>
        <p:nvGraphicFramePr>
          <p:cNvPr id="5" name="Chart 4">
            <a:extLst>
              <a:ext uri="{FF2B5EF4-FFF2-40B4-BE49-F238E27FC236}">
                <a16:creationId xmlns:a16="http://schemas.microsoft.com/office/drawing/2014/main" id="{E97C1390-363F-6519-8A03-8CEDDAF26235}"/>
              </a:ext>
            </a:extLst>
          </p:cNvPr>
          <p:cNvGraphicFramePr/>
          <p:nvPr>
            <p:extLst>
              <p:ext uri="{D42A27DB-BD31-4B8C-83A1-F6EECF244321}">
                <p14:modId xmlns:p14="http://schemas.microsoft.com/office/powerpoint/2010/main" val="1846780100"/>
              </p:ext>
            </p:extLst>
          </p:nvPr>
        </p:nvGraphicFramePr>
        <p:xfrm>
          <a:off x="1793414" y="334804"/>
          <a:ext cx="5484571" cy="3675016"/>
        </p:xfrm>
        <a:graphic>
          <a:graphicData uri="http://schemas.openxmlformats.org/drawingml/2006/chart">
            <c:chart xmlns:c="http://schemas.openxmlformats.org/drawingml/2006/chart" xmlns:r="http://schemas.openxmlformats.org/officeDocument/2006/relationships" r:id="rId5"/>
          </a:graphicData>
        </a:graphic>
      </p:graphicFrame>
      <p:sp>
        <p:nvSpPr>
          <p:cNvPr id="37" name="Google Shape;473;p44">
            <a:extLst>
              <a:ext uri="{FF2B5EF4-FFF2-40B4-BE49-F238E27FC236}">
                <a16:creationId xmlns:a16="http://schemas.microsoft.com/office/drawing/2014/main" id="{5E01840E-6A13-95EE-1902-F44AD599079F}"/>
              </a:ext>
            </a:extLst>
          </p:cNvPr>
          <p:cNvSpPr txBox="1">
            <a:spLocks/>
          </p:cNvSpPr>
          <p:nvPr/>
        </p:nvSpPr>
        <p:spPr>
          <a:xfrm>
            <a:off x="4434901" y="3186536"/>
            <a:ext cx="895093" cy="47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1pPr>
            <a:lvl2pPr marL="914400" marR="0" lvl="1"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2pPr>
            <a:lvl3pPr marL="1371600" marR="0" lvl="2"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3pPr>
            <a:lvl4pPr marL="1828800" marR="0" lvl="3"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4pPr>
            <a:lvl5pPr marL="2286000" marR="0" lvl="4"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5pPr>
            <a:lvl6pPr marL="2743200" marR="0" lvl="5"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6pPr>
            <a:lvl7pPr marL="3200400" marR="0" lvl="6"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7pPr>
            <a:lvl8pPr marL="3657600" marR="0" lvl="7"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8pPr>
            <a:lvl9pPr marL="4114800" marR="0" lvl="8"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9pPr>
          </a:lstStyle>
          <a:p>
            <a:pPr marL="0" indent="0" algn="ctr">
              <a:buFont typeface="Raleway Medium"/>
              <a:buNone/>
            </a:pPr>
            <a:r>
              <a:rPr lang="en-US" sz="2000" b="1">
                <a:solidFill>
                  <a:schemeClr val="accent4"/>
                </a:solidFill>
              </a:rPr>
              <a:t>13.8 k</a:t>
            </a:r>
          </a:p>
        </p:txBody>
      </p:sp>
      <p:sp>
        <p:nvSpPr>
          <p:cNvPr id="471" name="Google Shape;471;p44"/>
          <p:cNvSpPr txBox="1">
            <a:spLocks noGrp="1"/>
          </p:cNvSpPr>
          <p:nvPr>
            <p:ph type="subTitle" idx="4294967295"/>
          </p:nvPr>
        </p:nvSpPr>
        <p:spPr>
          <a:xfrm>
            <a:off x="3330466" y="1692773"/>
            <a:ext cx="972219" cy="475500"/>
          </a:xfrm>
          <a:prstGeom prst="rect">
            <a:avLst/>
          </a:prstGeom>
        </p:spPr>
        <p:txBody>
          <a:bodyPr spcFirstLastPara="1" wrap="square" lIns="91425" tIns="91425" rIns="91425" bIns="91425" anchor="ctr" anchorCtr="0">
            <a:noAutofit/>
          </a:bodyPr>
          <a:lstStyle/>
          <a:p>
            <a:pPr marL="0" lvl="0" indent="0" algn="ctr">
              <a:buNone/>
            </a:pPr>
            <a:r>
              <a:rPr lang="en" sz="2000" b="1">
                <a:solidFill>
                  <a:schemeClr val="accent4"/>
                </a:solidFill>
              </a:rPr>
              <a:t>1020</a:t>
            </a:r>
            <a:endParaRPr sz="2000" b="1">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5"/>
          <p:cNvSpPr txBox="1">
            <a:spLocks noGrp="1"/>
          </p:cNvSpPr>
          <p:nvPr>
            <p:ph type="title"/>
          </p:nvPr>
        </p:nvSpPr>
        <p:spPr>
          <a:xfrm>
            <a:off x="788473" y="3230562"/>
            <a:ext cx="2523900" cy="149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Oval track </a:t>
            </a:r>
            <a:br>
              <a:rPr lang="en" sz="1800"/>
            </a:br>
            <a:r>
              <a:rPr lang="en" sz="1800"/>
              <a:t>scenarios</a:t>
            </a:r>
            <a:endParaRPr sz="1800"/>
          </a:p>
        </p:txBody>
      </p:sp>
      <p:sp>
        <p:nvSpPr>
          <p:cNvPr id="500" name="Google Shape;500;p45"/>
          <p:cNvSpPr txBox="1">
            <a:spLocks noGrp="1"/>
          </p:cNvSpPr>
          <p:nvPr>
            <p:ph type="title" idx="6"/>
          </p:nvPr>
        </p:nvSpPr>
        <p:spPr>
          <a:xfrm>
            <a:off x="722375" y="530350"/>
            <a:ext cx="7713900" cy="49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OBSERVATION</a:t>
            </a:r>
            <a:endParaRPr/>
          </a:p>
        </p:txBody>
      </p:sp>
      <p:sp>
        <p:nvSpPr>
          <p:cNvPr id="502" name="Google Shape;502;p45"/>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Oswald Light"/>
                <a:ea typeface="Oswald Light"/>
                <a:cs typeface="Oswald Light"/>
                <a:sym typeface="Oswald Light"/>
              </a:rPr>
              <a:t>0</a:t>
            </a:r>
            <a:fld id="{00000000-1234-1234-1234-123412341234}" type="slidenum">
              <a:rPr lang="en" sz="1700">
                <a:solidFill>
                  <a:schemeClr val="lt1"/>
                </a:solidFill>
                <a:latin typeface="Oswald Light"/>
                <a:ea typeface="Oswald Light"/>
                <a:cs typeface="Oswald Light"/>
                <a:sym typeface="Oswald Light"/>
              </a:rPr>
              <a:t>8</a:t>
            </a:fld>
            <a:endParaRPr sz="1700">
              <a:solidFill>
                <a:schemeClr val="lt1"/>
              </a:solidFill>
              <a:latin typeface="Oswald Light"/>
              <a:ea typeface="Oswald Light"/>
              <a:cs typeface="Oswald Light"/>
              <a:sym typeface="Oswald Light"/>
            </a:endParaRPr>
          </a:p>
        </p:txBody>
      </p:sp>
      <p:grpSp>
        <p:nvGrpSpPr>
          <p:cNvPr id="503" name="Google Shape;503;p45"/>
          <p:cNvGrpSpPr/>
          <p:nvPr/>
        </p:nvGrpSpPr>
        <p:grpSpPr>
          <a:xfrm>
            <a:off x="722375" y="408162"/>
            <a:ext cx="7728427" cy="4327175"/>
            <a:chOff x="718823" y="291500"/>
            <a:chExt cx="7728427" cy="4327175"/>
          </a:xfrm>
        </p:grpSpPr>
        <p:cxnSp>
          <p:nvCxnSpPr>
            <p:cNvPr id="504" name="Google Shape;504;p45"/>
            <p:cNvCxnSpPr/>
            <p:nvPr/>
          </p:nvCxnSpPr>
          <p:spPr>
            <a:xfrm>
              <a:off x="722573" y="3110461"/>
              <a:ext cx="7707000" cy="0"/>
            </a:xfrm>
            <a:prstGeom prst="straightConnector1">
              <a:avLst/>
            </a:prstGeom>
            <a:noFill/>
            <a:ln w="9525" cap="flat" cmpd="sng">
              <a:solidFill>
                <a:schemeClr val="accent3"/>
              </a:solidFill>
              <a:prstDash val="solid"/>
              <a:round/>
              <a:headEnd type="none" w="med" len="med"/>
              <a:tailEnd type="none" w="med" len="med"/>
            </a:ln>
          </p:spPr>
        </p:cxnSp>
        <p:cxnSp>
          <p:nvCxnSpPr>
            <p:cNvPr id="505" name="Google Shape;505;p45"/>
            <p:cNvCxnSpPr/>
            <p:nvPr/>
          </p:nvCxnSpPr>
          <p:spPr>
            <a:xfrm>
              <a:off x="725018" y="291500"/>
              <a:ext cx="0" cy="4315200"/>
            </a:xfrm>
            <a:prstGeom prst="straightConnector1">
              <a:avLst/>
            </a:prstGeom>
            <a:noFill/>
            <a:ln w="9525" cap="flat" cmpd="sng">
              <a:solidFill>
                <a:schemeClr val="accent3"/>
              </a:solidFill>
              <a:prstDash val="solid"/>
              <a:round/>
              <a:headEnd type="none" w="med" len="med"/>
              <a:tailEnd type="none" w="med" len="med"/>
            </a:ln>
          </p:spPr>
        </p:cxnSp>
        <p:cxnSp>
          <p:nvCxnSpPr>
            <p:cNvPr id="506" name="Google Shape;506;p45"/>
            <p:cNvCxnSpPr/>
            <p:nvPr/>
          </p:nvCxnSpPr>
          <p:spPr>
            <a:xfrm>
              <a:off x="3273882" y="1152475"/>
              <a:ext cx="0" cy="3466200"/>
            </a:xfrm>
            <a:prstGeom prst="straightConnector1">
              <a:avLst/>
            </a:prstGeom>
            <a:noFill/>
            <a:ln w="9525" cap="flat" cmpd="sng">
              <a:solidFill>
                <a:schemeClr val="accent3"/>
              </a:solidFill>
              <a:prstDash val="solid"/>
              <a:round/>
              <a:headEnd type="none" w="med" len="med"/>
              <a:tailEnd type="none" w="med" len="med"/>
            </a:ln>
          </p:spPr>
        </p:cxnSp>
        <p:cxnSp>
          <p:nvCxnSpPr>
            <p:cNvPr id="507" name="Google Shape;507;p45"/>
            <p:cNvCxnSpPr/>
            <p:nvPr/>
          </p:nvCxnSpPr>
          <p:spPr>
            <a:xfrm>
              <a:off x="5867765" y="1152475"/>
              <a:ext cx="0" cy="3454500"/>
            </a:xfrm>
            <a:prstGeom prst="straightConnector1">
              <a:avLst/>
            </a:prstGeom>
            <a:noFill/>
            <a:ln w="9525" cap="flat" cmpd="sng">
              <a:solidFill>
                <a:schemeClr val="accent3"/>
              </a:solidFill>
              <a:prstDash val="solid"/>
              <a:round/>
              <a:headEnd type="none" w="med" len="med"/>
              <a:tailEnd type="none" w="med" len="med"/>
            </a:ln>
          </p:spPr>
        </p:cxnSp>
        <p:cxnSp>
          <p:nvCxnSpPr>
            <p:cNvPr id="508" name="Google Shape;508;p45"/>
            <p:cNvCxnSpPr/>
            <p:nvPr/>
          </p:nvCxnSpPr>
          <p:spPr>
            <a:xfrm rot="10800000">
              <a:off x="718823" y="1402475"/>
              <a:ext cx="7707000" cy="0"/>
            </a:xfrm>
            <a:prstGeom prst="straightConnector1">
              <a:avLst/>
            </a:prstGeom>
            <a:noFill/>
            <a:ln w="9525" cap="flat" cmpd="sng">
              <a:solidFill>
                <a:schemeClr val="accent3"/>
              </a:solidFill>
              <a:prstDash val="solid"/>
              <a:round/>
              <a:headEnd type="none" w="med" len="med"/>
              <a:tailEnd type="none" w="med" len="med"/>
            </a:ln>
          </p:spPr>
        </p:cxnSp>
        <p:cxnSp>
          <p:nvCxnSpPr>
            <p:cNvPr id="509" name="Google Shape;509;p45"/>
            <p:cNvCxnSpPr/>
            <p:nvPr/>
          </p:nvCxnSpPr>
          <p:spPr>
            <a:xfrm rot="10800000">
              <a:off x="730593" y="4393725"/>
              <a:ext cx="7698900" cy="0"/>
            </a:xfrm>
            <a:prstGeom prst="straightConnector1">
              <a:avLst/>
            </a:prstGeom>
            <a:noFill/>
            <a:ln w="9525" cap="flat" cmpd="sng">
              <a:solidFill>
                <a:schemeClr val="accent3"/>
              </a:solidFill>
              <a:prstDash val="solid"/>
              <a:round/>
              <a:headEnd type="none" w="med" len="med"/>
              <a:tailEnd type="none" w="med" len="med"/>
            </a:ln>
          </p:spPr>
        </p:cxnSp>
        <p:cxnSp>
          <p:nvCxnSpPr>
            <p:cNvPr id="510" name="Google Shape;510;p45"/>
            <p:cNvCxnSpPr/>
            <p:nvPr/>
          </p:nvCxnSpPr>
          <p:spPr>
            <a:xfrm>
              <a:off x="6248756" y="440500"/>
              <a:ext cx="0" cy="965100"/>
            </a:xfrm>
            <a:prstGeom prst="straightConnector1">
              <a:avLst/>
            </a:prstGeom>
            <a:noFill/>
            <a:ln w="9525" cap="flat" cmpd="sng">
              <a:solidFill>
                <a:schemeClr val="accent3"/>
              </a:solidFill>
              <a:prstDash val="solid"/>
              <a:round/>
              <a:headEnd type="none" w="med" len="med"/>
              <a:tailEnd type="none" w="med" len="med"/>
            </a:ln>
          </p:spPr>
        </p:cxnSp>
        <p:cxnSp>
          <p:nvCxnSpPr>
            <p:cNvPr id="511" name="Google Shape;511;p45"/>
            <p:cNvCxnSpPr/>
            <p:nvPr/>
          </p:nvCxnSpPr>
          <p:spPr>
            <a:xfrm>
              <a:off x="2870793" y="437250"/>
              <a:ext cx="0" cy="962100"/>
            </a:xfrm>
            <a:prstGeom prst="straightConnector1">
              <a:avLst/>
            </a:prstGeom>
            <a:noFill/>
            <a:ln w="9525" cap="flat" cmpd="sng">
              <a:solidFill>
                <a:schemeClr val="accent3"/>
              </a:solidFill>
              <a:prstDash val="solid"/>
              <a:round/>
              <a:headEnd type="none" w="med" len="med"/>
              <a:tailEnd type="none" w="med" len="med"/>
            </a:ln>
          </p:spPr>
        </p:cxnSp>
        <p:cxnSp>
          <p:nvCxnSpPr>
            <p:cNvPr id="512" name="Google Shape;512;p45"/>
            <p:cNvCxnSpPr/>
            <p:nvPr/>
          </p:nvCxnSpPr>
          <p:spPr>
            <a:xfrm rot="10800000">
              <a:off x="725776" y="1149825"/>
              <a:ext cx="7707000" cy="0"/>
            </a:xfrm>
            <a:prstGeom prst="straightConnector1">
              <a:avLst/>
            </a:prstGeom>
            <a:noFill/>
            <a:ln w="9525" cap="flat" cmpd="sng">
              <a:solidFill>
                <a:schemeClr val="accent3"/>
              </a:solidFill>
              <a:prstDash val="solid"/>
              <a:round/>
              <a:headEnd type="none" w="med" len="med"/>
              <a:tailEnd type="none" w="med" len="med"/>
            </a:ln>
          </p:spPr>
        </p:cxnSp>
        <p:cxnSp>
          <p:nvCxnSpPr>
            <p:cNvPr id="513" name="Google Shape;513;p45"/>
            <p:cNvCxnSpPr/>
            <p:nvPr/>
          </p:nvCxnSpPr>
          <p:spPr>
            <a:xfrm rot="10800000">
              <a:off x="725250" y="437250"/>
              <a:ext cx="7722000" cy="0"/>
            </a:xfrm>
            <a:prstGeom prst="straightConnector1">
              <a:avLst/>
            </a:prstGeom>
            <a:noFill/>
            <a:ln w="9525" cap="flat" cmpd="sng">
              <a:solidFill>
                <a:schemeClr val="accent3"/>
              </a:solidFill>
              <a:prstDash val="solid"/>
              <a:round/>
              <a:headEnd type="none" w="med" len="med"/>
              <a:tailEnd type="none" w="med" len="med"/>
            </a:ln>
          </p:spPr>
        </p:cxnSp>
        <p:cxnSp>
          <p:nvCxnSpPr>
            <p:cNvPr id="514" name="Google Shape;514;p45"/>
            <p:cNvCxnSpPr/>
            <p:nvPr/>
          </p:nvCxnSpPr>
          <p:spPr>
            <a:xfrm>
              <a:off x="8434174" y="291500"/>
              <a:ext cx="0" cy="4171800"/>
            </a:xfrm>
            <a:prstGeom prst="straightConnector1">
              <a:avLst/>
            </a:prstGeom>
            <a:noFill/>
            <a:ln w="9525" cap="flat" cmpd="sng">
              <a:solidFill>
                <a:schemeClr val="accent3"/>
              </a:solidFill>
              <a:prstDash val="solid"/>
              <a:round/>
              <a:headEnd type="none" w="med" len="med"/>
              <a:tailEnd type="none" w="med" len="med"/>
            </a:ln>
          </p:spPr>
        </p:cxnSp>
      </p:grpSp>
      <p:sp>
        <p:nvSpPr>
          <p:cNvPr id="39" name="Google Shape;494;p45">
            <a:extLst>
              <a:ext uri="{FF2B5EF4-FFF2-40B4-BE49-F238E27FC236}">
                <a16:creationId xmlns:a16="http://schemas.microsoft.com/office/drawing/2014/main" id="{6A4AB384-88A8-FDF8-7298-FCDC36839E73}"/>
              </a:ext>
            </a:extLst>
          </p:cNvPr>
          <p:cNvSpPr txBox="1">
            <a:spLocks/>
          </p:cNvSpPr>
          <p:nvPr/>
        </p:nvSpPr>
        <p:spPr>
          <a:xfrm>
            <a:off x="3240605" y="3218587"/>
            <a:ext cx="2523900" cy="1492800"/>
          </a:xfrm>
          <a:prstGeom prst="rect">
            <a:avLst/>
          </a:prstGeom>
          <a:noFill/>
          <a:ln>
            <a:noFill/>
          </a:ln>
          <a:effectLst>
            <a:outerShdw dist="64770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Oswald"/>
              <a:buNone/>
              <a:defRPr sz="62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9pPr>
          </a:lstStyle>
          <a:p>
            <a:r>
              <a:rPr lang="en-US" sz="1800"/>
              <a:t>Eight-Track</a:t>
            </a:r>
            <a:br>
              <a:rPr lang="en-US" sz="1800"/>
            </a:br>
            <a:r>
              <a:rPr lang="en-US" sz="1800"/>
              <a:t>scenarios</a:t>
            </a:r>
          </a:p>
        </p:txBody>
      </p:sp>
      <p:pic>
        <p:nvPicPr>
          <p:cNvPr id="25" name="Picture 24" descr="A picture containing person&#10;&#10;Description automatically generated">
            <a:extLst>
              <a:ext uri="{FF2B5EF4-FFF2-40B4-BE49-F238E27FC236}">
                <a16:creationId xmlns:a16="http://schemas.microsoft.com/office/drawing/2014/main" id="{4663E738-A9C0-BA3B-838E-6C089EA073B0}"/>
              </a:ext>
            </a:extLst>
          </p:cNvPr>
          <p:cNvPicPr>
            <a:picLocks noChangeAspect="1"/>
          </p:cNvPicPr>
          <p:nvPr/>
        </p:nvPicPr>
        <p:blipFill>
          <a:blip r:embed="rId3"/>
          <a:stretch>
            <a:fillRect/>
          </a:stretch>
        </p:blipFill>
        <p:spPr>
          <a:xfrm>
            <a:off x="6057857" y="2008110"/>
            <a:ext cx="1054446" cy="790835"/>
          </a:xfrm>
          <a:prstGeom prst="rect">
            <a:avLst/>
          </a:prstGeom>
          <a:effectLst>
            <a:reflection blurRad="6350" stA="52000" endA="300" endPos="35000" dir="5400000" sy="-100000" algn="bl" rotWithShape="0"/>
          </a:effectLst>
          <a:scene3d>
            <a:camera prst="orthographicFront"/>
            <a:lightRig rig="threePt" dir="t"/>
          </a:scene3d>
          <a:sp3d contourW="12700">
            <a:contourClr>
              <a:schemeClr val="tx1"/>
            </a:contourClr>
          </a:sp3d>
        </p:spPr>
      </p:pic>
      <p:pic>
        <p:nvPicPr>
          <p:cNvPr id="27" name="Picture 26">
            <a:extLst>
              <a:ext uri="{FF2B5EF4-FFF2-40B4-BE49-F238E27FC236}">
                <a16:creationId xmlns:a16="http://schemas.microsoft.com/office/drawing/2014/main" id="{03022F03-FBDD-76FE-1AF4-49D0F866A850}"/>
              </a:ext>
            </a:extLst>
          </p:cNvPr>
          <p:cNvPicPr>
            <a:picLocks noChangeAspect="1"/>
          </p:cNvPicPr>
          <p:nvPr/>
        </p:nvPicPr>
        <p:blipFill>
          <a:blip r:embed="rId4"/>
          <a:stretch>
            <a:fillRect/>
          </a:stretch>
        </p:blipFill>
        <p:spPr>
          <a:xfrm>
            <a:off x="7196741" y="2008108"/>
            <a:ext cx="1054449" cy="790837"/>
          </a:xfrm>
          <a:prstGeom prst="rect">
            <a:avLst/>
          </a:prstGeom>
          <a:effectLst>
            <a:reflection blurRad="6350" stA="52000" endA="300" endPos="35000" dir="5400000" sy="-100000" algn="bl" rotWithShape="0"/>
          </a:effectLst>
          <a:scene3d>
            <a:camera prst="orthographicFront"/>
            <a:lightRig rig="threePt" dir="t"/>
          </a:scene3d>
          <a:sp3d contourW="12700">
            <a:contourClr>
              <a:schemeClr val="tx1"/>
            </a:contourClr>
          </a:sp3d>
        </p:spPr>
      </p:pic>
      <p:sp>
        <p:nvSpPr>
          <p:cNvPr id="50" name="Google Shape;494;p45">
            <a:extLst>
              <a:ext uri="{FF2B5EF4-FFF2-40B4-BE49-F238E27FC236}">
                <a16:creationId xmlns:a16="http://schemas.microsoft.com/office/drawing/2014/main" id="{818AB5F4-A255-F640-09B1-8013D98595A3}"/>
              </a:ext>
            </a:extLst>
          </p:cNvPr>
          <p:cNvSpPr txBox="1">
            <a:spLocks/>
          </p:cNvSpPr>
          <p:nvPr/>
        </p:nvSpPr>
        <p:spPr>
          <a:xfrm>
            <a:off x="5852832" y="3243800"/>
            <a:ext cx="2523900" cy="1492800"/>
          </a:xfrm>
          <a:prstGeom prst="rect">
            <a:avLst/>
          </a:prstGeom>
          <a:noFill/>
          <a:ln>
            <a:noFill/>
          </a:ln>
          <a:effectLst>
            <a:outerShdw dist="64770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Oswald"/>
              <a:buNone/>
              <a:defRPr sz="62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6200"/>
              <a:buFont typeface="Oswald"/>
              <a:buNone/>
              <a:defRPr sz="6200" b="1" i="0" u="none" strike="noStrike" cap="none">
                <a:solidFill>
                  <a:schemeClr val="dk1"/>
                </a:solidFill>
                <a:latin typeface="Oswald"/>
                <a:ea typeface="Oswald"/>
                <a:cs typeface="Oswald"/>
                <a:sym typeface="Oswald"/>
              </a:defRPr>
            </a:lvl9pPr>
          </a:lstStyle>
          <a:p>
            <a:r>
              <a:rPr lang="en-US" sz="1800"/>
              <a:t>Special</a:t>
            </a:r>
            <a:br>
              <a:rPr lang="en-US" sz="1800"/>
            </a:br>
            <a:r>
              <a:rPr lang="en-US" sz="1800"/>
              <a:t>scenarios</a:t>
            </a:r>
          </a:p>
          <a:p>
            <a:endParaRPr lang="en-US" sz="1800"/>
          </a:p>
        </p:txBody>
      </p:sp>
      <p:pic>
        <p:nvPicPr>
          <p:cNvPr id="35" name="Picture 34">
            <a:extLst>
              <a:ext uri="{FF2B5EF4-FFF2-40B4-BE49-F238E27FC236}">
                <a16:creationId xmlns:a16="http://schemas.microsoft.com/office/drawing/2014/main" id="{05C8BB1C-4D3B-FC96-07FF-E9D5DA3245A7}"/>
              </a:ext>
            </a:extLst>
          </p:cNvPr>
          <p:cNvPicPr>
            <a:picLocks noChangeAspect="1"/>
          </p:cNvPicPr>
          <p:nvPr/>
        </p:nvPicPr>
        <p:blipFill>
          <a:blip r:embed="rId5"/>
          <a:stretch>
            <a:fillRect/>
          </a:stretch>
        </p:blipFill>
        <p:spPr>
          <a:xfrm>
            <a:off x="1156386" y="1130470"/>
            <a:ext cx="1453479" cy="724544"/>
          </a:xfrm>
          <a:prstGeom prst="rect">
            <a:avLst/>
          </a:prstGeom>
        </p:spPr>
      </p:pic>
      <p:pic>
        <p:nvPicPr>
          <p:cNvPr id="36" name="Picture 35">
            <a:extLst>
              <a:ext uri="{FF2B5EF4-FFF2-40B4-BE49-F238E27FC236}">
                <a16:creationId xmlns:a16="http://schemas.microsoft.com/office/drawing/2014/main" id="{AFB7264C-05DA-421E-668F-695EC61385F6}"/>
              </a:ext>
            </a:extLst>
          </p:cNvPr>
          <p:cNvPicPr>
            <a:picLocks noChangeAspect="1"/>
          </p:cNvPicPr>
          <p:nvPr/>
        </p:nvPicPr>
        <p:blipFill>
          <a:blip r:embed="rId6"/>
          <a:stretch>
            <a:fillRect/>
          </a:stretch>
        </p:blipFill>
        <p:spPr>
          <a:xfrm>
            <a:off x="3682637" y="1064162"/>
            <a:ext cx="1615667" cy="790852"/>
          </a:xfrm>
          <a:prstGeom prst="rect">
            <a:avLst/>
          </a:prstGeom>
        </p:spPr>
      </p:pic>
      <p:pic>
        <p:nvPicPr>
          <p:cNvPr id="38" name="Picture 37">
            <a:extLst>
              <a:ext uri="{FF2B5EF4-FFF2-40B4-BE49-F238E27FC236}">
                <a16:creationId xmlns:a16="http://schemas.microsoft.com/office/drawing/2014/main" id="{91C9641E-D0ED-CE2D-29ED-0DD3BC36DFA0}"/>
              </a:ext>
            </a:extLst>
          </p:cNvPr>
          <p:cNvPicPr>
            <a:picLocks noChangeAspect="1"/>
          </p:cNvPicPr>
          <p:nvPr/>
        </p:nvPicPr>
        <p:blipFill>
          <a:blip r:embed="rId7"/>
          <a:stretch>
            <a:fillRect/>
          </a:stretch>
        </p:blipFill>
        <p:spPr>
          <a:xfrm>
            <a:off x="6480199" y="1029557"/>
            <a:ext cx="1510749" cy="741723"/>
          </a:xfrm>
          <a:prstGeom prst="rect">
            <a:avLst/>
          </a:prstGeom>
        </p:spPr>
      </p:pic>
      <p:pic>
        <p:nvPicPr>
          <p:cNvPr id="62" name="Picture 61" descr="A picture containing text&#10;&#10;Description automatically generated">
            <a:extLst>
              <a:ext uri="{FF2B5EF4-FFF2-40B4-BE49-F238E27FC236}">
                <a16:creationId xmlns:a16="http://schemas.microsoft.com/office/drawing/2014/main" id="{9B3D2805-29B8-B16A-6852-301623AD9C6D}"/>
              </a:ext>
            </a:extLst>
          </p:cNvPr>
          <p:cNvPicPr>
            <a:picLocks noChangeAspect="1"/>
          </p:cNvPicPr>
          <p:nvPr/>
        </p:nvPicPr>
        <p:blipFill>
          <a:blip r:embed="rId8"/>
          <a:stretch>
            <a:fillRect/>
          </a:stretch>
        </p:blipFill>
        <p:spPr>
          <a:xfrm>
            <a:off x="3407356" y="2008108"/>
            <a:ext cx="1101536" cy="826152"/>
          </a:xfrm>
          <a:prstGeom prst="rect">
            <a:avLst/>
          </a:prstGeom>
          <a:ln>
            <a:solidFill>
              <a:schemeClr val="tx1"/>
            </a:solidFill>
          </a:ln>
          <a:effectLst>
            <a:reflection blurRad="6350" stA="52000" endA="300" endPos="35000" dir="5400000" sy="-100000" algn="bl" rotWithShape="0"/>
          </a:effectLst>
        </p:spPr>
      </p:pic>
      <p:pic>
        <p:nvPicPr>
          <p:cNvPr id="63" name="Picture 62">
            <a:extLst>
              <a:ext uri="{FF2B5EF4-FFF2-40B4-BE49-F238E27FC236}">
                <a16:creationId xmlns:a16="http://schemas.microsoft.com/office/drawing/2014/main" id="{825B0F50-A8EB-97F4-2B62-8F249F0FC80C}"/>
              </a:ext>
            </a:extLst>
          </p:cNvPr>
          <p:cNvPicPr>
            <a:picLocks noChangeAspect="1"/>
          </p:cNvPicPr>
          <p:nvPr/>
        </p:nvPicPr>
        <p:blipFill>
          <a:blip r:embed="rId9"/>
          <a:stretch>
            <a:fillRect/>
          </a:stretch>
        </p:blipFill>
        <p:spPr>
          <a:xfrm>
            <a:off x="4635110" y="2008108"/>
            <a:ext cx="1124032" cy="843024"/>
          </a:xfrm>
          <a:prstGeom prst="rect">
            <a:avLst/>
          </a:prstGeom>
          <a:ln>
            <a:solidFill>
              <a:schemeClr val="tx1"/>
            </a:solidFill>
          </a:ln>
          <a:effectLst>
            <a:reflection blurRad="6350" stA="52000" endA="300" endPos="35000" dir="5400000" sy="-100000" algn="bl" rotWithShape="0"/>
          </a:effectLst>
        </p:spPr>
      </p:pic>
      <p:pic>
        <p:nvPicPr>
          <p:cNvPr id="64" name="Picture 63" descr="A picture containing accessory, umbrella&#10;&#10;Description automatically generated">
            <a:extLst>
              <a:ext uri="{FF2B5EF4-FFF2-40B4-BE49-F238E27FC236}">
                <a16:creationId xmlns:a16="http://schemas.microsoft.com/office/drawing/2014/main" id="{D9FC710B-6DEB-76F8-E6C7-F1D9DCD00545}"/>
              </a:ext>
            </a:extLst>
          </p:cNvPr>
          <p:cNvPicPr>
            <a:picLocks noChangeAspect="1"/>
          </p:cNvPicPr>
          <p:nvPr/>
        </p:nvPicPr>
        <p:blipFill>
          <a:blip r:embed="rId10"/>
          <a:stretch>
            <a:fillRect/>
          </a:stretch>
        </p:blipFill>
        <p:spPr>
          <a:xfrm>
            <a:off x="782022" y="2011724"/>
            <a:ext cx="1119212" cy="839408"/>
          </a:xfrm>
          <a:prstGeom prst="rect">
            <a:avLst/>
          </a:prstGeom>
          <a:ln>
            <a:solidFill>
              <a:schemeClr val="tx1"/>
            </a:solidFill>
          </a:ln>
          <a:effectLst>
            <a:reflection blurRad="6350" stA="52000" endA="300" endPos="35000" dir="5400000" sy="-100000" algn="bl" rotWithShape="0"/>
          </a:effectLst>
        </p:spPr>
      </p:pic>
      <p:pic>
        <p:nvPicPr>
          <p:cNvPr id="41" name="Picture 40" descr="A picture containing indoor&#10;&#10;Description automatically generated">
            <a:extLst>
              <a:ext uri="{FF2B5EF4-FFF2-40B4-BE49-F238E27FC236}">
                <a16:creationId xmlns:a16="http://schemas.microsoft.com/office/drawing/2014/main" id="{395808AA-D798-9A5B-27E7-DB20F6464CDF}"/>
              </a:ext>
            </a:extLst>
          </p:cNvPr>
          <p:cNvPicPr>
            <a:picLocks noChangeAspect="1"/>
          </p:cNvPicPr>
          <p:nvPr/>
        </p:nvPicPr>
        <p:blipFill>
          <a:blip r:embed="rId11"/>
          <a:stretch>
            <a:fillRect/>
          </a:stretch>
        </p:blipFill>
        <p:spPr>
          <a:xfrm>
            <a:off x="1996697" y="1998064"/>
            <a:ext cx="1150816" cy="863112"/>
          </a:xfrm>
          <a:prstGeom prst="rect">
            <a:avLst/>
          </a:prstGeom>
          <a:ln>
            <a:solidFill>
              <a:schemeClr val="tx1"/>
            </a:solidFill>
          </a:ln>
          <a:effectLst>
            <a:reflection blurRad="6350" stA="52000" endA="300" endPos="35000" dir="5400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5" name="Google Shape;1245;p63"/>
          <p:cNvSpPr txBox="1">
            <a:spLocks noGrp="1"/>
          </p:cNvSpPr>
          <p:nvPr>
            <p:ph type="title"/>
          </p:nvPr>
        </p:nvSpPr>
        <p:spPr>
          <a:xfrm>
            <a:off x="719607" y="603405"/>
            <a:ext cx="7713900" cy="499500"/>
          </a:xfrm>
          <a:prstGeom prst="rect">
            <a:avLst/>
          </a:prstGeom>
        </p:spPr>
        <p:txBody>
          <a:bodyPr spcFirstLastPara="1" wrap="square" lIns="91425" tIns="91425" rIns="91425" bIns="91425" anchor="ctr" anchorCtr="0">
            <a:noAutofit/>
          </a:bodyPr>
          <a:lstStyle/>
          <a:p>
            <a:pPr lvl="0"/>
            <a:r>
              <a:rPr lang="en"/>
              <a:t>IMAGE PRE-PROCESSING</a:t>
            </a:r>
            <a:endParaRPr/>
          </a:p>
        </p:txBody>
      </p:sp>
      <p:sp>
        <p:nvSpPr>
          <p:cNvPr id="1249" name="Google Shape;1249;p63"/>
          <p:cNvSpPr txBox="1">
            <a:spLocks noGrp="1"/>
          </p:cNvSpPr>
          <p:nvPr>
            <p:ph type="subTitle" idx="4294967295"/>
          </p:nvPr>
        </p:nvSpPr>
        <p:spPr>
          <a:xfrm>
            <a:off x="847160" y="3026637"/>
            <a:ext cx="2137357" cy="4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Oswald"/>
                <a:ea typeface="Oswald"/>
                <a:cs typeface="Oswald"/>
                <a:sym typeface="Oswald"/>
              </a:rPr>
              <a:t>Original Image</a:t>
            </a:r>
            <a:endParaRPr sz="2400" b="1">
              <a:latin typeface="Oswald"/>
              <a:ea typeface="Oswald"/>
              <a:cs typeface="Oswald"/>
              <a:sym typeface="Oswald"/>
            </a:endParaRPr>
          </a:p>
        </p:txBody>
      </p:sp>
      <p:sp>
        <p:nvSpPr>
          <p:cNvPr id="1275" name="Google Shape;1275;p63"/>
          <p:cNvSpPr txBox="1">
            <a:spLocks noGrp="1"/>
          </p:cNvSpPr>
          <p:nvPr>
            <p:ph type="subTitle" idx="4294967295"/>
          </p:nvPr>
        </p:nvSpPr>
        <p:spPr>
          <a:xfrm>
            <a:off x="3316273" y="3086648"/>
            <a:ext cx="1838820" cy="397604"/>
          </a:xfrm>
          <a:prstGeom prst="rect">
            <a:avLst/>
          </a:prstGeom>
          <a:ln>
            <a:noFill/>
          </a:ln>
        </p:spPr>
        <p:txBody>
          <a:bodyPr spcFirstLastPara="1" wrap="square" lIns="91425" tIns="91425" rIns="91425" bIns="91425" anchor="ctr" anchorCtr="0">
            <a:noAutofit/>
          </a:bodyPr>
          <a:lstStyle/>
          <a:p>
            <a:pPr marL="0" indent="0">
              <a:buNone/>
            </a:pPr>
            <a:r>
              <a:rPr lang="en-US" sz="2000" b="1">
                <a:solidFill>
                  <a:schemeClr val="dk2"/>
                </a:solidFill>
                <a:latin typeface="Oswald"/>
              </a:rPr>
              <a:t>RGB2YUV</a:t>
            </a:r>
            <a:r>
              <a:rPr lang="en-US" sz="2400" b="1">
                <a:solidFill>
                  <a:schemeClr val="dk2"/>
                </a:solidFill>
                <a:latin typeface="Oswald"/>
              </a:rPr>
              <a:t>​</a:t>
            </a:r>
          </a:p>
        </p:txBody>
      </p:sp>
      <p:grpSp>
        <p:nvGrpSpPr>
          <p:cNvPr id="1281" name="Google Shape;1281;p63"/>
          <p:cNvGrpSpPr/>
          <p:nvPr/>
        </p:nvGrpSpPr>
        <p:grpSpPr>
          <a:xfrm>
            <a:off x="697589" y="381947"/>
            <a:ext cx="7745649" cy="4327175"/>
            <a:chOff x="701601" y="291500"/>
            <a:chExt cx="7745649" cy="4327175"/>
          </a:xfrm>
        </p:grpSpPr>
        <p:cxnSp>
          <p:nvCxnSpPr>
            <p:cNvPr id="1282" name="Google Shape;1282;p63"/>
            <p:cNvCxnSpPr/>
            <p:nvPr/>
          </p:nvCxnSpPr>
          <p:spPr>
            <a:xfrm>
              <a:off x="8434174" y="291500"/>
              <a:ext cx="0" cy="4171800"/>
            </a:xfrm>
            <a:prstGeom prst="straightConnector1">
              <a:avLst/>
            </a:prstGeom>
            <a:noFill/>
            <a:ln w="9525" cap="flat" cmpd="sng">
              <a:solidFill>
                <a:schemeClr val="accent3"/>
              </a:solidFill>
              <a:prstDash val="solid"/>
              <a:round/>
              <a:headEnd type="none" w="med" len="med"/>
              <a:tailEnd type="none" w="med" len="med"/>
            </a:ln>
          </p:spPr>
        </p:cxnSp>
        <p:grpSp>
          <p:nvGrpSpPr>
            <p:cNvPr id="1283" name="Google Shape;1283;p63"/>
            <p:cNvGrpSpPr/>
            <p:nvPr/>
          </p:nvGrpSpPr>
          <p:grpSpPr>
            <a:xfrm>
              <a:off x="701601" y="291500"/>
              <a:ext cx="7745649" cy="4327175"/>
              <a:chOff x="701601" y="291500"/>
              <a:chExt cx="7745649" cy="4327175"/>
            </a:xfrm>
          </p:grpSpPr>
          <p:cxnSp>
            <p:nvCxnSpPr>
              <p:cNvPr id="1284" name="Google Shape;1284;p63"/>
              <p:cNvCxnSpPr/>
              <p:nvPr/>
            </p:nvCxnSpPr>
            <p:spPr>
              <a:xfrm>
                <a:off x="722573" y="3451477"/>
                <a:ext cx="7707000" cy="0"/>
              </a:xfrm>
              <a:prstGeom prst="straightConnector1">
                <a:avLst/>
              </a:prstGeom>
              <a:noFill/>
              <a:ln w="9525" cap="flat" cmpd="sng">
                <a:solidFill>
                  <a:schemeClr val="accent3"/>
                </a:solidFill>
                <a:prstDash val="solid"/>
                <a:round/>
                <a:headEnd type="none" w="med" len="med"/>
                <a:tailEnd type="none" w="med" len="med"/>
              </a:ln>
            </p:spPr>
          </p:cxnSp>
          <p:cxnSp>
            <p:nvCxnSpPr>
              <p:cNvPr id="1285" name="Google Shape;1285;p63"/>
              <p:cNvCxnSpPr>
                <a:cxnSpLocks/>
              </p:cNvCxnSpPr>
              <p:nvPr/>
            </p:nvCxnSpPr>
            <p:spPr>
              <a:xfrm flipH="1">
                <a:off x="701601" y="291500"/>
                <a:ext cx="23417" cy="4093252"/>
              </a:xfrm>
              <a:prstGeom prst="straightConnector1">
                <a:avLst/>
              </a:prstGeom>
              <a:noFill/>
              <a:ln w="9525" cap="flat" cmpd="sng">
                <a:solidFill>
                  <a:schemeClr val="accent3"/>
                </a:solidFill>
                <a:prstDash val="solid"/>
                <a:round/>
                <a:headEnd type="none" w="med" len="med"/>
                <a:tailEnd type="none" w="med" len="med"/>
              </a:ln>
            </p:spPr>
          </p:cxnSp>
          <p:cxnSp>
            <p:nvCxnSpPr>
              <p:cNvPr id="1286" name="Google Shape;1286;p63"/>
              <p:cNvCxnSpPr/>
              <p:nvPr/>
            </p:nvCxnSpPr>
            <p:spPr>
              <a:xfrm>
                <a:off x="3069658" y="1152475"/>
                <a:ext cx="0" cy="3466200"/>
              </a:xfrm>
              <a:prstGeom prst="straightConnector1">
                <a:avLst/>
              </a:prstGeom>
              <a:noFill/>
              <a:ln w="9525" cap="flat" cmpd="sng">
                <a:solidFill>
                  <a:schemeClr val="accent3"/>
                </a:solidFill>
                <a:prstDash val="solid"/>
                <a:round/>
                <a:headEnd type="none" w="med" len="med"/>
                <a:tailEnd type="none" w="med" len="med"/>
              </a:ln>
            </p:spPr>
          </p:cxnSp>
          <p:cxnSp>
            <p:nvCxnSpPr>
              <p:cNvPr id="1287" name="Google Shape;1287;p63"/>
              <p:cNvCxnSpPr>
                <a:cxnSpLocks/>
              </p:cNvCxnSpPr>
              <p:nvPr/>
            </p:nvCxnSpPr>
            <p:spPr>
              <a:xfrm flipH="1">
                <a:off x="4851620" y="1152475"/>
                <a:ext cx="6111" cy="3206938"/>
              </a:xfrm>
              <a:prstGeom prst="straightConnector1">
                <a:avLst/>
              </a:prstGeom>
              <a:noFill/>
              <a:ln w="9525" cap="flat" cmpd="sng">
                <a:solidFill>
                  <a:schemeClr val="accent3"/>
                </a:solidFill>
                <a:prstDash val="solid"/>
                <a:round/>
                <a:headEnd type="none" w="med" len="med"/>
                <a:tailEnd type="none" w="med" len="med"/>
              </a:ln>
            </p:spPr>
          </p:cxnSp>
          <p:cxnSp>
            <p:nvCxnSpPr>
              <p:cNvPr id="1288" name="Google Shape;1288;p63"/>
              <p:cNvCxnSpPr>
                <a:cxnSpLocks/>
              </p:cNvCxnSpPr>
              <p:nvPr/>
            </p:nvCxnSpPr>
            <p:spPr>
              <a:xfrm flipH="1" flipV="1">
                <a:off x="736470" y="4395598"/>
                <a:ext cx="7692050" cy="20972"/>
              </a:xfrm>
              <a:prstGeom prst="straightConnector1">
                <a:avLst/>
              </a:prstGeom>
              <a:noFill/>
              <a:ln w="9525" cap="flat" cmpd="sng">
                <a:solidFill>
                  <a:schemeClr val="accent3"/>
                </a:solidFill>
                <a:prstDash val="solid"/>
                <a:round/>
                <a:headEnd type="none" w="med" len="med"/>
                <a:tailEnd type="none" w="med" len="med"/>
              </a:ln>
            </p:spPr>
          </p:cxnSp>
          <p:cxnSp>
            <p:nvCxnSpPr>
              <p:cNvPr id="1289" name="Google Shape;1289;p63"/>
              <p:cNvCxnSpPr/>
              <p:nvPr/>
            </p:nvCxnSpPr>
            <p:spPr>
              <a:xfrm>
                <a:off x="7448525" y="439642"/>
                <a:ext cx="0" cy="710100"/>
              </a:xfrm>
              <a:prstGeom prst="straightConnector1">
                <a:avLst/>
              </a:prstGeom>
              <a:noFill/>
              <a:ln w="9525" cap="flat" cmpd="sng">
                <a:solidFill>
                  <a:schemeClr val="accent3"/>
                </a:solidFill>
                <a:prstDash val="solid"/>
                <a:round/>
                <a:headEnd type="none" w="med" len="med"/>
                <a:tailEnd type="none" w="med" len="med"/>
              </a:ln>
            </p:spPr>
          </p:cxnSp>
          <p:cxnSp>
            <p:nvCxnSpPr>
              <p:cNvPr id="1290" name="Google Shape;1290;p63"/>
              <p:cNvCxnSpPr/>
              <p:nvPr/>
            </p:nvCxnSpPr>
            <p:spPr>
              <a:xfrm>
                <a:off x="1727800" y="437250"/>
                <a:ext cx="0" cy="708000"/>
              </a:xfrm>
              <a:prstGeom prst="straightConnector1">
                <a:avLst/>
              </a:prstGeom>
              <a:noFill/>
              <a:ln w="9525" cap="flat" cmpd="sng">
                <a:solidFill>
                  <a:schemeClr val="accent3"/>
                </a:solidFill>
                <a:prstDash val="solid"/>
                <a:round/>
                <a:headEnd type="none" w="med" len="med"/>
                <a:tailEnd type="none" w="med" len="med"/>
              </a:ln>
            </p:spPr>
          </p:cxnSp>
          <p:cxnSp>
            <p:nvCxnSpPr>
              <p:cNvPr id="1291" name="Google Shape;1291;p63"/>
              <p:cNvCxnSpPr/>
              <p:nvPr/>
            </p:nvCxnSpPr>
            <p:spPr>
              <a:xfrm rot="10800000">
                <a:off x="725776" y="1149825"/>
                <a:ext cx="7707000" cy="0"/>
              </a:xfrm>
              <a:prstGeom prst="straightConnector1">
                <a:avLst/>
              </a:prstGeom>
              <a:noFill/>
              <a:ln w="9525" cap="flat" cmpd="sng">
                <a:solidFill>
                  <a:schemeClr val="accent3"/>
                </a:solidFill>
                <a:prstDash val="solid"/>
                <a:round/>
                <a:headEnd type="none" w="med" len="med"/>
                <a:tailEnd type="none" w="med" len="med"/>
              </a:ln>
            </p:spPr>
          </p:cxnSp>
          <p:cxnSp>
            <p:nvCxnSpPr>
              <p:cNvPr id="1292" name="Google Shape;1292;p63"/>
              <p:cNvCxnSpPr/>
              <p:nvPr/>
            </p:nvCxnSpPr>
            <p:spPr>
              <a:xfrm rot="10800000">
                <a:off x="725250" y="437250"/>
                <a:ext cx="7722000" cy="0"/>
              </a:xfrm>
              <a:prstGeom prst="straightConnector1">
                <a:avLst/>
              </a:prstGeom>
              <a:noFill/>
              <a:ln w="9525" cap="flat" cmpd="sng">
                <a:solidFill>
                  <a:schemeClr val="accent3"/>
                </a:solidFill>
                <a:prstDash val="solid"/>
                <a:round/>
                <a:headEnd type="none" w="med" len="med"/>
                <a:tailEnd type="none" w="med" len="med"/>
              </a:ln>
            </p:spPr>
          </p:cxnSp>
          <p:cxnSp>
            <p:nvCxnSpPr>
              <p:cNvPr id="1294" name="Google Shape;1294;p63"/>
              <p:cNvCxnSpPr>
                <a:cxnSpLocks/>
              </p:cNvCxnSpPr>
              <p:nvPr/>
            </p:nvCxnSpPr>
            <p:spPr>
              <a:xfrm>
                <a:off x="6650590" y="1142384"/>
                <a:ext cx="0" cy="3263700"/>
              </a:xfrm>
              <a:prstGeom prst="straightConnector1">
                <a:avLst/>
              </a:prstGeom>
              <a:noFill/>
              <a:ln w="9525" cap="flat" cmpd="sng">
                <a:solidFill>
                  <a:schemeClr val="accent3"/>
                </a:solidFill>
                <a:prstDash val="solid"/>
                <a:round/>
                <a:headEnd type="none" w="med" len="med"/>
                <a:tailEnd type="none" w="med" len="med"/>
              </a:ln>
            </p:spPr>
          </p:cxnSp>
          <p:cxnSp>
            <p:nvCxnSpPr>
              <p:cNvPr id="1295" name="Google Shape;1295;p63"/>
              <p:cNvCxnSpPr/>
              <p:nvPr/>
            </p:nvCxnSpPr>
            <p:spPr>
              <a:xfrm>
                <a:off x="732748" y="2943460"/>
                <a:ext cx="7707000" cy="0"/>
              </a:xfrm>
              <a:prstGeom prst="straightConnector1">
                <a:avLst/>
              </a:prstGeom>
              <a:noFill/>
              <a:ln w="9525" cap="flat" cmpd="sng">
                <a:solidFill>
                  <a:schemeClr val="accent3"/>
                </a:solidFill>
                <a:prstDash val="solid"/>
                <a:round/>
                <a:headEnd type="none" w="med" len="med"/>
                <a:tailEnd type="none" w="med" len="med"/>
              </a:ln>
            </p:spPr>
          </p:cxnSp>
        </p:grpSp>
      </p:grpSp>
      <p:sp>
        <p:nvSpPr>
          <p:cNvPr id="109" name="Google Shape;1305;p63">
            <a:extLst>
              <a:ext uri="{FF2B5EF4-FFF2-40B4-BE49-F238E27FC236}">
                <a16:creationId xmlns:a16="http://schemas.microsoft.com/office/drawing/2014/main" id="{DFA86D5D-802E-D176-371D-D67324FC221B}"/>
              </a:ext>
            </a:extLst>
          </p:cNvPr>
          <p:cNvSpPr/>
          <p:nvPr/>
        </p:nvSpPr>
        <p:spPr>
          <a:xfrm>
            <a:off x="1099156" y="1384993"/>
            <a:ext cx="1482300" cy="148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Picture 106">
            <a:extLst>
              <a:ext uri="{FF2B5EF4-FFF2-40B4-BE49-F238E27FC236}">
                <a16:creationId xmlns:a16="http://schemas.microsoft.com/office/drawing/2014/main" id="{19A674E8-87E6-B580-1AB6-E65DBF14E64F}"/>
              </a:ext>
            </a:extLst>
          </p:cNvPr>
          <p:cNvPicPr>
            <a:picLocks noChangeAspect="1"/>
          </p:cNvPicPr>
          <p:nvPr/>
        </p:nvPicPr>
        <p:blipFill>
          <a:blip r:embed="rId3"/>
          <a:stretch>
            <a:fillRect/>
          </a:stretch>
        </p:blipFill>
        <p:spPr>
          <a:xfrm>
            <a:off x="1082306" y="1617558"/>
            <a:ext cx="1490516" cy="1117887"/>
          </a:xfrm>
          <a:prstGeom prst="rect">
            <a:avLst/>
          </a:prstGeom>
          <a:ln>
            <a:solidFill>
              <a:schemeClr val="tx1"/>
            </a:solidFill>
          </a:ln>
        </p:spPr>
      </p:pic>
      <p:sp>
        <p:nvSpPr>
          <p:cNvPr id="128" name="Google Shape;1305;p63">
            <a:extLst>
              <a:ext uri="{FF2B5EF4-FFF2-40B4-BE49-F238E27FC236}">
                <a16:creationId xmlns:a16="http://schemas.microsoft.com/office/drawing/2014/main" id="{063E9FBE-8C39-C753-442A-8578C6E32B87}"/>
              </a:ext>
            </a:extLst>
          </p:cNvPr>
          <p:cNvSpPr/>
          <p:nvPr/>
        </p:nvSpPr>
        <p:spPr>
          <a:xfrm>
            <a:off x="3210984" y="1396711"/>
            <a:ext cx="1482300" cy="148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05;p63">
            <a:extLst>
              <a:ext uri="{FF2B5EF4-FFF2-40B4-BE49-F238E27FC236}">
                <a16:creationId xmlns:a16="http://schemas.microsoft.com/office/drawing/2014/main" id="{738B9899-BE82-805E-6243-8630B4272C89}"/>
              </a:ext>
            </a:extLst>
          </p:cNvPr>
          <p:cNvSpPr/>
          <p:nvPr/>
        </p:nvSpPr>
        <p:spPr>
          <a:xfrm>
            <a:off x="5002021" y="1418354"/>
            <a:ext cx="1482300" cy="148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5;p63">
            <a:extLst>
              <a:ext uri="{FF2B5EF4-FFF2-40B4-BE49-F238E27FC236}">
                <a16:creationId xmlns:a16="http://schemas.microsoft.com/office/drawing/2014/main" id="{0247D6DF-9019-EED6-5BE0-3117121E5DF2}"/>
              </a:ext>
            </a:extLst>
          </p:cNvPr>
          <p:cNvSpPr/>
          <p:nvPr/>
        </p:nvSpPr>
        <p:spPr>
          <a:xfrm>
            <a:off x="6796965" y="1444890"/>
            <a:ext cx="1482300" cy="1482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75;p63">
            <a:extLst>
              <a:ext uri="{FF2B5EF4-FFF2-40B4-BE49-F238E27FC236}">
                <a16:creationId xmlns:a16="http://schemas.microsoft.com/office/drawing/2014/main" id="{5A361840-E416-9B3D-01C0-A0DE41B1A62E}"/>
              </a:ext>
            </a:extLst>
          </p:cNvPr>
          <p:cNvSpPr txBox="1">
            <a:spLocks/>
          </p:cNvSpPr>
          <p:nvPr/>
        </p:nvSpPr>
        <p:spPr>
          <a:xfrm>
            <a:off x="5056941" y="3024946"/>
            <a:ext cx="2048747" cy="4981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1pPr>
            <a:lvl2pPr marL="914400" marR="0" lvl="1"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2pPr>
            <a:lvl3pPr marL="1371600" marR="0" lvl="2"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3pPr>
            <a:lvl4pPr marL="1828800" marR="0" lvl="3"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4pPr>
            <a:lvl5pPr marL="2286000" marR="0" lvl="4"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5pPr>
            <a:lvl6pPr marL="2743200" marR="0" lvl="5"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6pPr>
            <a:lvl7pPr marL="3200400" marR="0" lvl="6"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7pPr>
            <a:lvl8pPr marL="3657600" marR="0" lvl="7"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8pPr>
            <a:lvl9pPr marL="4114800" marR="0" lvl="8"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9pPr>
          </a:lstStyle>
          <a:p>
            <a:pPr marL="0" indent="0">
              <a:buNone/>
            </a:pPr>
            <a:r>
              <a:rPr lang="en-US" sz="1800" b="1">
                <a:solidFill>
                  <a:schemeClr val="dk2"/>
                </a:solidFill>
                <a:latin typeface="Oswald"/>
              </a:rPr>
              <a:t>Gaussian</a:t>
            </a:r>
            <a:r>
              <a:rPr lang="en-US" sz="2000"/>
              <a:t> </a:t>
            </a:r>
            <a:r>
              <a:rPr lang="en-US" sz="1800" b="1">
                <a:solidFill>
                  <a:schemeClr val="dk2"/>
                </a:solidFill>
                <a:latin typeface="Oswald"/>
              </a:rPr>
              <a:t>Blur</a:t>
            </a:r>
            <a:r>
              <a:rPr lang="en-US" sz="2000"/>
              <a:t> </a:t>
            </a:r>
            <a:r>
              <a:rPr lang="en-US" sz="2000" b="1">
                <a:solidFill>
                  <a:schemeClr val="dk2"/>
                </a:solidFill>
                <a:latin typeface="Oswald"/>
              </a:rPr>
              <a:t>​</a:t>
            </a:r>
          </a:p>
        </p:txBody>
      </p:sp>
      <p:sp>
        <p:nvSpPr>
          <p:cNvPr id="134" name="Google Shape;1275;p63">
            <a:extLst>
              <a:ext uri="{FF2B5EF4-FFF2-40B4-BE49-F238E27FC236}">
                <a16:creationId xmlns:a16="http://schemas.microsoft.com/office/drawing/2014/main" id="{0882634C-8F89-30BA-351D-17424980AEC8}"/>
              </a:ext>
            </a:extLst>
          </p:cNvPr>
          <p:cNvSpPr txBox="1">
            <a:spLocks/>
          </p:cNvSpPr>
          <p:nvPr/>
        </p:nvSpPr>
        <p:spPr>
          <a:xfrm>
            <a:off x="6905820" y="3041452"/>
            <a:ext cx="1503465" cy="513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1pPr>
            <a:lvl2pPr marL="914400" marR="0" lvl="1"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2pPr>
            <a:lvl3pPr marL="1371600" marR="0" lvl="2"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3pPr>
            <a:lvl4pPr marL="1828800" marR="0" lvl="3"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4pPr>
            <a:lvl5pPr marL="2286000" marR="0" lvl="4"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5pPr>
            <a:lvl6pPr marL="2743200" marR="0" lvl="5"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6pPr>
            <a:lvl7pPr marL="3200400" marR="0" lvl="6"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7pPr>
            <a:lvl8pPr marL="3657600" marR="0" lvl="7"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8pPr>
            <a:lvl9pPr marL="4114800" marR="0" lvl="8" indent="-317500" algn="l" rtl="0">
              <a:lnSpc>
                <a:spcPct val="100000"/>
              </a:lnSpc>
              <a:spcBef>
                <a:spcPts val="0"/>
              </a:spcBef>
              <a:spcAft>
                <a:spcPts val="0"/>
              </a:spcAft>
              <a:buClr>
                <a:schemeClr val="dk1"/>
              </a:buClr>
              <a:buSzPts val="1400"/>
              <a:buFont typeface="Raleway Medium"/>
              <a:buChar char="■"/>
              <a:defRPr sz="1400" b="0" i="0" u="none" strike="noStrike" cap="none">
                <a:solidFill>
                  <a:schemeClr val="dk1"/>
                </a:solidFill>
                <a:latin typeface="Raleway Medium"/>
                <a:ea typeface="Raleway Medium"/>
                <a:cs typeface="Raleway Medium"/>
                <a:sym typeface="Raleway Medium"/>
              </a:defRPr>
            </a:lvl9pPr>
          </a:lstStyle>
          <a:p>
            <a:pPr marL="0" indent="0">
              <a:buNone/>
            </a:pPr>
            <a:r>
              <a:rPr lang="en-US" sz="1600" b="1">
                <a:solidFill>
                  <a:schemeClr val="dk2"/>
                </a:solidFill>
                <a:latin typeface="Oswald"/>
              </a:rPr>
              <a:t>Resizing Normalizing  ​</a:t>
            </a:r>
          </a:p>
        </p:txBody>
      </p:sp>
      <p:sp>
        <p:nvSpPr>
          <p:cNvPr id="1243" name="Google Shape;1243;p63"/>
          <p:cNvSpPr txBox="1"/>
          <p:nvPr/>
        </p:nvSpPr>
        <p:spPr>
          <a:xfrm>
            <a:off x="8323450" y="4476075"/>
            <a:ext cx="548700" cy="378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1700">
                <a:solidFill>
                  <a:schemeClr val="lt1"/>
                </a:solidFill>
                <a:latin typeface="Oswald Light"/>
                <a:ea typeface="Oswald Light"/>
                <a:cs typeface="Oswald Light"/>
                <a:sym typeface="Oswald Light"/>
              </a:rPr>
              <a:t>9</a:t>
            </a:fld>
            <a:endParaRPr sz="1700">
              <a:solidFill>
                <a:schemeClr val="lt1"/>
              </a:solidFill>
              <a:latin typeface="Oswald Light"/>
              <a:ea typeface="Oswald Light"/>
              <a:cs typeface="Oswald Light"/>
              <a:sym typeface="Oswald Light"/>
            </a:endParaRPr>
          </a:p>
        </p:txBody>
      </p:sp>
      <p:grpSp>
        <p:nvGrpSpPr>
          <p:cNvPr id="3" name="Group 2">
            <a:extLst>
              <a:ext uri="{FF2B5EF4-FFF2-40B4-BE49-F238E27FC236}">
                <a16:creationId xmlns:a16="http://schemas.microsoft.com/office/drawing/2014/main" id="{562542D0-F268-C313-7186-78846B1B83AE}"/>
              </a:ext>
            </a:extLst>
          </p:cNvPr>
          <p:cNvGrpSpPr/>
          <p:nvPr/>
        </p:nvGrpSpPr>
        <p:grpSpPr>
          <a:xfrm>
            <a:off x="3195392" y="3838547"/>
            <a:ext cx="1484437" cy="281355"/>
            <a:chOff x="3101016" y="3770396"/>
            <a:chExt cx="1746592" cy="396704"/>
          </a:xfrm>
        </p:grpSpPr>
        <p:pic>
          <p:nvPicPr>
            <p:cNvPr id="135" name="Picture 134">
              <a:extLst>
                <a:ext uri="{FF2B5EF4-FFF2-40B4-BE49-F238E27FC236}">
                  <a16:creationId xmlns:a16="http://schemas.microsoft.com/office/drawing/2014/main" id="{635F23E8-9D9F-B14D-DC12-3C16815604B5}"/>
                </a:ext>
              </a:extLst>
            </p:cNvPr>
            <p:cNvPicPr>
              <a:picLocks noChangeAspect="1"/>
            </p:cNvPicPr>
            <p:nvPr/>
          </p:nvPicPr>
          <p:blipFill rotWithShape="1">
            <a:blip r:embed="rId4"/>
            <a:srcRect t="1" r="46823" b="-32351"/>
            <a:stretch/>
          </p:blipFill>
          <p:spPr>
            <a:xfrm>
              <a:off x="3101016" y="3770396"/>
              <a:ext cx="1746592" cy="238878"/>
            </a:xfrm>
            <a:prstGeom prst="rect">
              <a:avLst/>
            </a:prstGeom>
          </p:spPr>
        </p:pic>
        <p:pic>
          <p:nvPicPr>
            <p:cNvPr id="136" name="Picture 135">
              <a:extLst>
                <a:ext uri="{FF2B5EF4-FFF2-40B4-BE49-F238E27FC236}">
                  <a16:creationId xmlns:a16="http://schemas.microsoft.com/office/drawing/2014/main" id="{052E84F5-6911-F76D-4C02-0C6ABA8D4421}"/>
                </a:ext>
              </a:extLst>
            </p:cNvPr>
            <p:cNvPicPr>
              <a:picLocks noChangeAspect="1"/>
            </p:cNvPicPr>
            <p:nvPr/>
          </p:nvPicPr>
          <p:blipFill rotWithShape="1">
            <a:blip r:embed="rId4"/>
            <a:srcRect l="50959" b="18194"/>
            <a:stretch/>
          </p:blipFill>
          <p:spPr>
            <a:xfrm>
              <a:off x="3161837" y="4019450"/>
              <a:ext cx="1610754" cy="147650"/>
            </a:xfrm>
            <a:prstGeom prst="rect">
              <a:avLst/>
            </a:prstGeom>
          </p:spPr>
        </p:pic>
      </p:grpSp>
      <p:grpSp>
        <p:nvGrpSpPr>
          <p:cNvPr id="4" name="Group 3">
            <a:extLst>
              <a:ext uri="{FF2B5EF4-FFF2-40B4-BE49-F238E27FC236}">
                <a16:creationId xmlns:a16="http://schemas.microsoft.com/office/drawing/2014/main" id="{D31B95F1-D66C-3722-0AAB-1BE297EAE57E}"/>
              </a:ext>
            </a:extLst>
          </p:cNvPr>
          <p:cNvGrpSpPr/>
          <p:nvPr/>
        </p:nvGrpSpPr>
        <p:grpSpPr>
          <a:xfrm>
            <a:off x="5000329" y="3834300"/>
            <a:ext cx="1317189" cy="331867"/>
            <a:chOff x="4882977" y="3749676"/>
            <a:chExt cx="1609058" cy="411613"/>
          </a:xfrm>
        </p:grpSpPr>
        <p:pic>
          <p:nvPicPr>
            <p:cNvPr id="138" name="Picture 137">
              <a:extLst>
                <a:ext uri="{FF2B5EF4-FFF2-40B4-BE49-F238E27FC236}">
                  <a16:creationId xmlns:a16="http://schemas.microsoft.com/office/drawing/2014/main" id="{2EC218B0-327F-6297-F6CA-BAAE63B1A543}"/>
                </a:ext>
              </a:extLst>
            </p:cNvPr>
            <p:cNvPicPr>
              <a:picLocks noChangeAspect="1"/>
            </p:cNvPicPr>
            <p:nvPr/>
          </p:nvPicPr>
          <p:blipFill rotWithShape="1">
            <a:blip r:embed="rId5"/>
            <a:srcRect l="1" t="-1" r="48977" b="-19642"/>
            <a:stretch/>
          </p:blipFill>
          <p:spPr>
            <a:xfrm>
              <a:off x="4882977" y="3749676"/>
              <a:ext cx="1545169" cy="203283"/>
            </a:xfrm>
            <a:prstGeom prst="rect">
              <a:avLst/>
            </a:prstGeom>
          </p:spPr>
        </p:pic>
        <p:pic>
          <p:nvPicPr>
            <p:cNvPr id="139" name="Picture 138">
              <a:extLst>
                <a:ext uri="{FF2B5EF4-FFF2-40B4-BE49-F238E27FC236}">
                  <a16:creationId xmlns:a16="http://schemas.microsoft.com/office/drawing/2014/main" id="{1301FA60-E7AD-10BE-C89D-6DE09F3F6132}"/>
                </a:ext>
              </a:extLst>
            </p:cNvPr>
            <p:cNvPicPr>
              <a:picLocks noChangeAspect="1"/>
            </p:cNvPicPr>
            <p:nvPr/>
          </p:nvPicPr>
          <p:blipFill rotWithShape="1">
            <a:blip r:embed="rId5"/>
            <a:srcRect l="52122" t="-26826" r="-1" b="-12954"/>
            <a:stretch/>
          </p:blipFill>
          <p:spPr>
            <a:xfrm>
              <a:off x="5042052" y="3923787"/>
              <a:ext cx="1449983" cy="237502"/>
            </a:xfrm>
            <a:prstGeom prst="rect">
              <a:avLst/>
            </a:prstGeom>
          </p:spPr>
        </p:pic>
      </p:grpSp>
      <p:grpSp>
        <p:nvGrpSpPr>
          <p:cNvPr id="5" name="Group 4">
            <a:extLst>
              <a:ext uri="{FF2B5EF4-FFF2-40B4-BE49-F238E27FC236}">
                <a16:creationId xmlns:a16="http://schemas.microsoft.com/office/drawing/2014/main" id="{AFD4D03F-93EE-BA48-231C-16F856ACFE14}"/>
              </a:ext>
            </a:extLst>
          </p:cNvPr>
          <p:cNvGrpSpPr/>
          <p:nvPr/>
        </p:nvGrpSpPr>
        <p:grpSpPr>
          <a:xfrm>
            <a:off x="6795213" y="3745867"/>
            <a:ext cx="1402403" cy="585290"/>
            <a:chOff x="6679864" y="3740641"/>
            <a:chExt cx="1643586" cy="669183"/>
          </a:xfrm>
        </p:grpSpPr>
        <p:pic>
          <p:nvPicPr>
            <p:cNvPr id="140" name="Picture 139">
              <a:extLst>
                <a:ext uri="{FF2B5EF4-FFF2-40B4-BE49-F238E27FC236}">
                  <a16:creationId xmlns:a16="http://schemas.microsoft.com/office/drawing/2014/main" id="{B524295F-41F3-AEC6-7844-FE887F1D997D}"/>
                </a:ext>
              </a:extLst>
            </p:cNvPr>
            <p:cNvPicPr>
              <a:picLocks noChangeAspect="1"/>
            </p:cNvPicPr>
            <p:nvPr/>
          </p:nvPicPr>
          <p:blipFill rotWithShape="1">
            <a:blip r:embed="rId6"/>
            <a:srcRect t="-1" r="34999" b="-17925"/>
            <a:stretch/>
          </p:blipFill>
          <p:spPr>
            <a:xfrm>
              <a:off x="6679864" y="3740641"/>
              <a:ext cx="1643586" cy="190927"/>
            </a:xfrm>
            <a:prstGeom prst="rect">
              <a:avLst/>
            </a:prstGeom>
          </p:spPr>
        </p:pic>
        <p:pic>
          <p:nvPicPr>
            <p:cNvPr id="141" name="Picture 140">
              <a:extLst>
                <a:ext uri="{FF2B5EF4-FFF2-40B4-BE49-F238E27FC236}">
                  <a16:creationId xmlns:a16="http://schemas.microsoft.com/office/drawing/2014/main" id="{EA6B8127-F719-7DE6-97E9-8C8D9276BD52}"/>
                </a:ext>
              </a:extLst>
            </p:cNvPr>
            <p:cNvPicPr>
              <a:picLocks noChangeAspect="1"/>
            </p:cNvPicPr>
            <p:nvPr/>
          </p:nvPicPr>
          <p:blipFill rotWithShape="1">
            <a:blip r:embed="rId6"/>
            <a:srcRect l="63561" t="-9898" b="-1"/>
            <a:stretch/>
          </p:blipFill>
          <p:spPr>
            <a:xfrm>
              <a:off x="7371426" y="3932984"/>
              <a:ext cx="921383" cy="177931"/>
            </a:xfrm>
            <a:prstGeom prst="rect">
              <a:avLst/>
            </a:prstGeom>
          </p:spPr>
        </p:pic>
        <p:pic>
          <p:nvPicPr>
            <p:cNvPr id="142" name="Picture 141">
              <a:extLst>
                <a:ext uri="{FF2B5EF4-FFF2-40B4-BE49-F238E27FC236}">
                  <a16:creationId xmlns:a16="http://schemas.microsoft.com/office/drawing/2014/main" id="{50B2FFEC-206A-69F9-0977-7372B3A3B7B1}"/>
                </a:ext>
              </a:extLst>
            </p:cNvPr>
            <p:cNvPicPr>
              <a:picLocks noChangeAspect="1"/>
            </p:cNvPicPr>
            <p:nvPr/>
          </p:nvPicPr>
          <p:blipFill>
            <a:blip r:embed="rId7"/>
            <a:stretch>
              <a:fillRect/>
            </a:stretch>
          </p:blipFill>
          <p:spPr>
            <a:xfrm>
              <a:off x="6760672" y="4246663"/>
              <a:ext cx="921378" cy="163161"/>
            </a:xfrm>
            <a:prstGeom prst="rect">
              <a:avLst/>
            </a:prstGeom>
          </p:spPr>
        </p:pic>
      </p:grpSp>
      <p:pic>
        <p:nvPicPr>
          <p:cNvPr id="145" name="Picture 2">
            <a:extLst>
              <a:ext uri="{FF2B5EF4-FFF2-40B4-BE49-F238E27FC236}">
                <a16:creationId xmlns:a16="http://schemas.microsoft.com/office/drawing/2014/main" id="{E46F451D-06F0-D587-C497-5BCFDCB2AA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3323" y="1635419"/>
            <a:ext cx="1673103" cy="1113834"/>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a:extLst>
              <a:ext uri="{FF2B5EF4-FFF2-40B4-BE49-F238E27FC236}">
                <a16:creationId xmlns:a16="http://schemas.microsoft.com/office/drawing/2014/main" id="{B5E45CD0-ED3C-D1FC-F25D-D2AF22311A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5392" y="1635419"/>
            <a:ext cx="1591118" cy="116436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3F73E1A2-2E3B-58A1-A01C-CE05AB9DE14E}"/>
              </a:ext>
            </a:extLst>
          </p:cNvPr>
          <p:cNvPicPr>
            <a:picLocks noChangeAspect="1"/>
          </p:cNvPicPr>
          <p:nvPr/>
        </p:nvPicPr>
        <p:blipFill>
          <a:blip r:embed="rId10"/>
          <a:stretch>
            <a:fillRect/>
          </a:stretch>
        </p:blipFill>
        <p:spPr>
          <a:xfrm>
            <a:off x="6664112" y="1880174"/>
            <a:ext cx="1743916" cy="667592"/>
          </a:xfrm>
          <a:prstGeom prst="rect">
            <a:avLst/>
          </a:prstGeom>
        </p:spPr>
      </p:pic>
      <p:cxnSp>
        <p:nvCxnSpPr>
          <p:cNvPr id="39" name="Straight Arrow Connector 38">
            <a:extLst>
              <a:ext uri="{FF2B5EF4-FFF2-40B4-BE49-F238E27FC236}">
                <a16:creationId xmlns:a16="http://schemas.microsoft.com/office/drawing/2014/main" id="{F6B43B07-F1C7-6B26-6A36-3E0C0202ECD6}"/>
              </a:ext>
            </a:extLst>
          </p:cNvPr>
          <p:cNvCxnSpPr>
            <a:cxnSpLocks/>
          </p:cNvCxnSpPr>
          <p:nvPr/>
        </p:nvCxnSpPr>
        <p:spPr>
          <a:xfrm>
            <a:off x="4573520" y="3305201"/>
            <a:ext cx="430654" cy="0"/>
          </a:xfrm>
          <a:prstGeom prst="straightConnector1">
            <a:avLst/>
          </a:prstGeom>
          <a:ln w="57150">
            <a:solidFill>
              <a:srgbClr val="CA737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754560C-F9E5-CC21-C44E-EB42A1FA2A98}"/>
              </a:ext>
            </a:extLst>
          </p:cNvPr>
          <p:cNvCxnSpPr>
            <a:cxnSpLocks/>
          </p:cNvCxnSpPr>
          <p:nvPr/>
        </p:nvCxnSpPr>
        <p:spPr>
          <a:xfrm>
            <a:off x="6477914" y="3299958"/>
            <a:ext cx="388709" cy="0"/>
          </a:xfrm>
          <a:prstGeom prst="straightConnector1">
            <a:avLst/>
          </a:prstGeom>
          <a:ln w="57150">
            <a:solidFill>
              <a:srgbClr val="CA737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6246920-FB63-E6F2-8947-4951B651EE5A}"/>
              </a:ext>
            </a:extLst>
          </p:cNvPr>
          <p:cNvSpPr txBox="1"/>
          <p:nvPr/>
        </p:nvSpPr>
        <p:spPr>
          <a:xfrm>
            <a:off x="1065011" y="3715062"/>
            <a:ext cx="1926558"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1200"/>
              <a:t>The Original Image </a:t>
            </a:r>
            <a:endParaRPr lang="en-US" sz="1600"/>
          </a:p>
          <a:p>
            <a:pPr lvl="1"/>
            <a:r>
              <a:rPr lang="en-US" sz="1100"/>
              <a:t>(300x240 resolution) </a:t>
            </a:r>
            <a:endParaRPr lang="en-US"/>
          </a:p>
        </p:txBody>
      </p:sp>
    </p:spTree>
  </p:cSld>
  <p:clrMapOvr>
    <a:masterClrMapping/>
  </p:clrMapOvr>
</p:sld>
</file>

<file path=ppt/theme/theme1.xml><?xml version="1.0" encoding="utf-8"?>
<a:theme xmlns:a="http://schemas.openxmlformats.org/drawingml/2006/main" name="Health Sciences &amp; Technologies Major for College: Chiropractic by Slidesgo">
  <a:themeElements>
    <a:clrScheme name="Simple Light">
      <a:dk1>
        <a:srgbClr val="191919"/>
      </a:dk1>
      <a:lt1>
        <a:srgbClr val="F8F8F8"/>
      </a:lt1>
      <a:dk2>
        <a:srgbClr val="C91818"/>
      </a:dk2>
      <a:lt2>
        <a:srgbClr val="CA7373"/>
      </a:lt2>
      <a:accent1>
        <a:srgbClr val="5C5C5C"/>
      </a:accent1>
      <a:accent2>
        <a:srgbClr val="969696"/>
      </a:accent2>
      <a:accent3>
        <a:srgbClr val="C7C7C7"/>
      </a:accent3>
      <a:accent4>
        <a:srgbClr val="FFFFFF"/>
      </a:accent4>
      <a:accent5>
        <a:srgbClr val="FFFFFF"/>
      </a:accent5>
      <a:accent6>
        <a:srgbClr val="FFFFFF"/>
      </a:accent6>
      <a:hlink>
        <a:srgbClr val="CA73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23</Slides>
  <Notes>23</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Health Sciences &amp; Technologies Major for College: Chiropractic by Slidesgo</vt:lpstr>
      <vt:lpstr>MLiS-2  AUTONOMOUS</vt:lpstr>
      <vt:lpstr>Introduction</vt:lpstr>
      <vt:lpstr>INTRODUCTION</vt:lpstr>
      <vt:lpstr>DEEP LEARNING</vt:lpstr>
      <vt:lpstr>Autonomous driving:</vt:lpstr>
      <vt:lpstr>DATASET</vt:lpstr>
      <vt:lpstr>DATA</vt:lpstr>
      <vt:lpstr>Oval track  scenarios</vt:lpstr>
      <vt:lpstr>IMAGE PRE-PROCESSING</vt:lpstr>
      <vt:lpstr>APPROACHES</vt:lpstr>
      <vt:lpstr>End-to-End Learning</vt:lpstr>
      <vt:lpstr>End-to-End-Learning</vt:lpstr>
      <vt:lpstr>Hyper-Parameter Tuning on the Nvidia Model</vt:lpstr>
      <vt:lpstr>Transfer Learning</vt:lpstr>
      <vt:lpstr>Hyper-Parameter Tuning on the Inception Model</vt:lpstr>
      <vt:lpstr>Supervised/Rule-Base Learning</vt:lpstr>
      <vt:lpstr>OBSERVATIONS</vt:lpstr>
      <vt:lpstr>DISCUSSION</vt:lpstr>
      <vt:lpstr>RELATED WORK &amp; FUTURE PROSPECTS</vt:lpstr>
      <vt:lpstr>RELATED WORK &amp; FUTURE PROSPECTS</vt:lpstr>
      <vt:lpstr>CONCLUSION</vt:lpstr>
      <vt:lpstr>PROS &amp; CONS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MLiS-2  AUTONOMOUS</dc:title>
  <cp:revision>2</cp:revision>
  <dcterms:modified xsi:type="dcterms:W3CDTF">2022-05-17T15:36:15Z</dcterms:modified>
</cp:coreProperties>
</file>